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97" r:id="rId3"/>
    <p:sldId id="303" r:id="rId4"/>
    <p:sldId id="259" r:id="rId5"/>
    <p:sldId id="300" r:id="rId6"/>
    <p:sldId id="301" r:id="rId7"/>
    <p:sldId id="327" r:id="rId8"/>
    <p:sldId id="299" r:id="rId9"/>
    <p:sldId id="304" r:id="rId10"/>
    <p:sldId id="257" r:id="rId11"/>
    <p:sldId id="260" r:id="rId12"/>
    <p:sldId id="305" r:id="rId13"/>
    <p:sldId id="306" r:id="rId14"/>
    <p:sldId id="307" r:id="rId15"/>
    <p:sldId id="308" r:id="rId16"/>
    <p:sldId id="309" r:id="rId17"/>
    <p:sldId id="311" r:id="rId18"/>
    <p:sldId id="310" r:id="rId19"/>
    <p:sldId id="262" r:id="rId20"/>
    <p:sldId id="313" r:id="rId21"/>
    <p:sldId id="312" r:id="rId22"/>
    <p:sldId id="314" r:id="rId23"/>
    <p:sldId id="315" r:id="rId24"/>
    <p:sldId id="317" r:id="rId25"/>
    <p:sldId id="318" r:id="rId26"/>
    <p:sldId id="320" r:id="rId27"/>
    <p:sldId id="322" r:id="rId28"/>
    <p:sldId id="323" r:id="rId29"/>
    <p:sldId id="324" r:id="rId30"/>
    <p:sldId id="326" r:id="rId31"/>
    <p:sldId id="337" r:id="rId32"/>
    <p:sldId id="331" r:id="rId33"/>
    <p:sldId id="332" r:id="rId34"/>
    <p:sldId id="334" r:id="rId35"/>
    <p:sldId id="333" r:id="rId36"/>
    <p:sldId id="328" r:id="rId37"/>
    <p:sldId id="330" r:id="rId38"/>
    <p:sldId id="338" r:id="rId39"/>
    <p:sldId id="335" r:id="rId40"/>
    <p:sldId id="336" r:id="rId41"/>
    <p:sldId id="329" r:id="rId42"/>
  </p:sldIdLst>
  <p:sldSz cx="9144000" cy="5143500" type="screen16x9"/>
  <p:notesSz cx="6858000" cy="9144000"/>
  <p:embeddedFontLst>
    <p:embeddedFont>
      <p:font typeface="Anaheim"/>
      <p:regular r:id="rId44"/>
      <p:bold r:id="rId45"/>
    </p:embeddedFont>
    <p:embeddedFont>
      <p:font typeface="Bebas Neue" panose="020B0606020202050201" pitchFamily="34" charset="0"/>
      <p:regular r:id="rId46"/>
    </p:embeddedFont>
    <p:embeddedFont>
      <p:font typeface="Nunito Light" pitchFamily="2" charset="0"/>
      <p:regular r:id="rId47"/>
      <p:italic r:id="rId48"/>
    </p:embeddedFont>
    <p:embeddedFont>
      <p:font typeface="Plus Jakarta Sans" pitchFamily="2" charset="0"/>
      <p:regular r:id="rId49"/>
      <p:bold r:id="rId50"/>
      <p:italic r:id="rId51"/>
      <p:boldItalic r:id="rId52"/>
    </p:embeddedFont>
    <p:embeddedFont>
      <p:font typeface="Work Sans Medium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581405-C17A-494B-91AC-EB72B6E622B0}">
  <a:tblStyle styleId="{4F581405-C17A-494B-91AC-EB72B6E62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BF1B8C-DA01-4F97-8D89-D126689624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91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5C58B5E-B858-C96D-36BF-D9A4E1C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3630394-B718-B19D-D7BC-6FDD85A73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C650BA1-98F6-1019-2EA2-13CE6CBFC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14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8DBC96B-AAD8-8C66-69E3-73C3723E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8FB33A9B-2EF2-87CE-3775-32C0060EC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45668671-C8A4-125E-08FE-87E096F0C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4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46750ED-C14A-3576-051A-A31C3B27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F0DE477-6EC9-7019-D1D1-727E09479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9072361C-4BBE-0EAE-ED15-77C8EA398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1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AE75FB52-13C0-BBDB-E966-FE35A69C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2AE0C5D-B15E-F802-6AF4-91A2DA6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E159491B-11B1-92C8-CD02-8DDE64A03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5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D8395E7A-E329-B20E-708C-20A1A91B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56BCD263-CFE8-0CF4-4F64-593A7446B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BF2BA0C6-78E9-264A-338C-928AFE56E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94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980A99A0-FEEA-B62D-A577-7FC643481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2F09414-960C-B2AC-2AB1-B94BB02B6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C3084299-7ECB-ED26-9C09-3E3C44C58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8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1258BC2D-6CD7-913D-6DAD-ABA0F0B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0C139D81-C9E1-F0D2-6B23-8FC1ABC95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D19EA28-8AB7-D83C-0DDA-FE30CF436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BC253503-0CA8-A9C1-EF26-31C02E6E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B7F637C-7D6B-CB69-14CE-BE2A3D2DD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07912A37-F865-9CFF-C1AC-94C2D210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7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4518F324-965F-FDC6-A910-8B1799F0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C9AE589-8072-5A7B-CD4C-1332C7BD5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A10BCC91-D4FF-B5DB-FA9C-ACD9216E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7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821F1FC-3FA5-0E4B-66A5-1E18F22C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D9B886C-14C0-4314-82C5-F07A49EEF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E423689B-AE0E-3D84-1142-A33DA53BA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92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182D090-05C9-AE6F-6778-95F262D6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3DB580B-93A5-6821-B6A1-D750EE052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714CE77-BB57-8FF7-1779-3A14D0D5C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75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46E5446-69DB-6809-5ACD-7CEB26C6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D5DDF662-3F03-B4D8-A6D1-2EF668C60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23F226E-8F57-3CBA-2143-31B6D4A94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3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60CE7673-0AA5-9753-70ED-F068D7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7F6ED8A-63BC-4E49-8506-D9F09BE69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40311C4-27D2-50E1-941E-DD33C9075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2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9EB2650-8957-FAAD-982E-62453199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AC4DB27E-DDA7-37B9-70A5-6A365D497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E078A8A7-15C1-7DD8-4E23-985EFB8D5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033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54FF5894-A71B-8F72-3B6F-D21F99F1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17357CE-315F-B49D-80CD-5C7994F7A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BAA5D9F-528D-640A-8469-AC4528613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47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74ECF59-FFEE-D168-560F-E3759AB9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CF23571-0830-7894-C28E-2FB20FD87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665E649-3AF6-8D53-0BF7-56DDD1E2E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640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0A94B09A-9520-321B-4BCD-3D3B3E6B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A86E1241-C4A6-DEAB-D128-F41D6D85F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FECCE3C-6102-9DC6-B50A-3874576FC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70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B1BED2A4-6D2B-B0F1-A0D7-0511D77E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9749D1C-F211-BDB1-4B04-C4094774F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12F50323-1D7D-4C8E-D10F-82EBB1F09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FAE79D6B-76E7-78DB-06D7-F3A6009F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CB07EC5-9F5B-44E3-C13C-843C450B02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822CBC3C-1569-389B-A687-16124FEC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032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DD7F5D7-B2F7-A1D5-D0A8-2E4D8E86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D4102231-036E-0A6A-FBE3-73A878891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9B2F57F-33BE-F03B-5B18-9466F2643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72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07CBCB4-3A3C-4867-3DCF-0EE7B30E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58BD191-1BB4-22CA-E93D-0611287D2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7496E0D-E7A9-6EEE-B81F-A95BC6ECA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13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E1882C39-4AF7-F6C6-57A9-2C84487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4D8F777-838A-B336-FF71-A1FA90653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165315C-D588-12FB-D606-B082EA4CF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66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3BBEA87-3210-540C-0AF3-EFCDCE7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11FA22C-77B2-D1FB-97A3-D92479BC1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C78E6D8-4388-2AD3-6FC2-2D53ABF6D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44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10023F7-E43D-1B24-46D1-5B89C8F5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59A3EBA-EEF8-2342-92A8-A39526666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D08AC33-B8E7-8B2A-B540-0FF842450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2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C63D506-D1D9-C530-5D66-DE62DC6C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C5C3B74-E62B-84FF-20EC-28D903929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306D3A92-F795-CADA-355C-14012781A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44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C614A36-DB68-B7A0-550C-A4B53BF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C1EC3EB5-F87C-34E4-3E9D-3A5D5D6F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29B8FE7C-1D37-0DB7-65E7-5F2FD7B18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19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C139B83-7B9B-4414-B252-4AEF5B40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0ADD910E-CA8D-9DA3-8A86-5FF24CE84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B0E9276E-3F84-7867-69E4-6DF6CCA90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902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E2BB17F-D78F-2925-07DE-6137ED8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D79B7F50-E9DD-AACF-FA18-08D83905D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EB72D046-FCCE-A586-126A-4302975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316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C5EAF225-D83D-2E38-D5A9-06987139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CCBCF55D-A81D-2CB5-BC90-66F652D2F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2AB9019C-55B3-CBAC-28A4-F03BFDAC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38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A49164CB-B3DD-8206-EAFF-FBE0396F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487D27BA-8396-B838-789D-68AAC4EB0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4E7631DD-ECCA-2336-D62F-165174431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167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537CCF1-A5F6-79F0-5AF7-DBBCD3C8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9136261-AEDC-595E-06C2-6C17B9E42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88EC416D-3255-761A-8EFD-FEC9F3718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0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6DA41A1A-B577-49C7-0D16-E0B51A49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1FCF29FF-4568-D568-1202-D48AA641D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59D3D19C-6C2F-8807-7302-0EFDE6C59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08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8CE889D-F88A-648D-48BB-5CCEF13C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003F545-478C-C1DD-DFEE-3E9507B0D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51602A3-3C15-B1B9-7A97-50D0B447B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8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D1E26E4-C961-E29F-970D-5D13C284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603FCB85-FF1C-70E7-89F9-AAFDFFCE2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F27C9674-9B68-91FD-89E8-AF8E70F08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00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B3A8834B-F19A-4F63-1698-D1FF06B9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18E38800-67DF-8140-6CE6-A567B6943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19FFC8CA-25E1-10ED-A3AE-EA5C0CAFC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67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3DF03914-5823-9BC0-89A9-56343995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7B9172D-9A30-040E-0666-A598D7985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59E40634-B4E6-BA2D-EE5A-1CDB33413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4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43142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2" y="4450097"/>
            <a:ext cx="6172209" cy="951372"/>
            <a:chOff x="1648300" y="2319100"/>
            <a:chExt cx="1480075" cy="228125"/>
          </a:xfrm>
        </p:grpSpPr>
        <p:sp>
          <p:nvSpPr>
            <p:cNvPr id="11" name="Google Shape;11;p2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0648" y="256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91759" y="252004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399138" y="299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159801">
            <a:off x="4574987" y="407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"/>
          <p:cNvSpPr/>
          <p:nvPr/>
        </p:nvSpPr>
        <p:spPr>
          <a:xfrm>
            <a:off x="8430774" y="2602672"/>
            <a:ext cx="422127" cy="154375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3"/>
          <p:cNvSpPr/>
          <p:nvPr/>
        </p:nvSpPr>
        <p:spPr>
          <a:xfrm>
            <a:off x="2468025" y="132716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3"/>
          <p:cNvSpPr/>
          <p:nvPr/>
        </p:nvSpPr>
        <p:spPr>
          <a:xfrm>
            <a:off x="8521450" y="79645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73434" y="208784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178301" y="8058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3"/>
          <p:cNvSpPr/>
          <p:nvPr/>
        </p:nvSpPr>
        <p:spPr>
          <a:xfrm rot="1159801">
            <a:off x="8702000" y="18454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3"/>
          <p:cNvSpPr/>
          <p:nvPr/>
        </p:nvSpPr>
        <p:spPr>
          <a:xfrm rot="1159801">
            <a:off x="6297212" y="2608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"/>
          <p:cNvSpPr/>
          <p:nvPr/>
        </p:nvSpPr>
        <p:spPr>
          <a:xfrm>
            <a:off x="100" y="4604000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13"/>
          <p:cNvGrpSpPr/>
          <p:nvPr/>
        </p:nvGrpSpPr>
        <p:grpSpPr>
          <a:xfrm>
            <a:off x="5724737" y="4409890"/>
            <a:ext cx="990775" cy="604497"/>
            <a:chOff x="1170428" y="5511318"/>
            <a:chExt cx="3696921" cy="2255586"/>
          </a:xfrm>
        </p:grpSpPr>
        <p:sp>
          <p:nvSpPr>
            <p:cNvPr id="708" name="Google Shape;708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3"/>
          <p:cNvGrpSpPr/>
          <p:nvPr/>
        </p:nvGrpSpPr>
        <p:grpSpPr>
          <a:xfrm flipH="1">
            <a:off x="8430777" y="3024427"/>
            <a:ext cx="1613386" cy="1002334"/>
            <a:chOff x="7066048" y="5880595"/>
            <a:chExt cx="1977916" cy="1228802"/>
          </a:xfrm>
        </p:grpSpPr>
        <p:sp>
          <p:nvSpPr>
            <p:cNvPr id="754" name="Google Shape;754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768" name="Google Shape;768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9" name="Google Shape;779;p13"/>
          <p:cNvGrpSpPr/>
          <p:nvPr/>
        </p:nvGrpSpPr>
        <p:grpSpPr>
          <a:xfrm>
            <a:off x="7307795" y="4293016"/>
            <a:ext cx="2245179" cy="821268"/>
            <a:chOff x="6888251" y="5531870"/>
            <a:chExt cx="2586910" cy="946161"/>
          </a:xfrm>
        </p:grpSpPr>
        <p:grpSp>
          <p:nvGrpSpPr>
            <p:cNvPr id="780" name="Google Shape;780;p13"/>
            <p:cNvGrpSpPr/>
            <p:nvPr/>
          </p:nvGrpSpPr>
          <p:grpSpPr>
            <a:xfrm>
              <a:off x="6888251" y="6162661"/>
              <a:ext cx="669682" cy="315371"/>
              <a:chOff x="811985" y="3296192"/>
              <a:chExt cx="1330582" cy="626605"/>
            </a:xfrm>
          </p:grpSpPr>
          <p:sp>
            <p:nvSpPr>
              <p:cNvPr id="781" name="Google Shape;78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3"/>
            <p:cNvGrpSpPr/>
            <p:nvPr/>
          </p:nvGrpSpPr>
          <p:grpSpPr>
            <a:xfrm>
              <a:off x="7303045" y="6162661"/>
              <a:ext cx="669682" cy="315371"/>
              <a:chOff x="811985" y="3296192"/>
              <a:chExt cx="1330582" cy="626605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13"/>
            <p:cNvGrpSpPr/>
            <p:nvPr/>
          </p:nvGrpSpPr>
          <p:grpSpPr>
            <a:xfrm>
              <a:off x="7303045" y="5847265"/>
              <a:ext cx="669682" cy="315371"/>
              <a:chOff x="811985" y="3296192"/>
              <a:chExt cx="1330582" cy="626605"/>
            </a:xfrm>
          </p:grpSpPr>
          <p:sp>
            <p:nvSpPr>
              <p:cNvPr id="805" name="Google Shape;80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13"/>
            <p:cNvGrpSpPr/>
            <p:nvPr/>
          </p:nvGrpSpPr>
          <p:grpSpPr>
            <a:xfrm>
              <a:off x="7720955" y="6162661"/>
              <a:ext cx="669682" cy="315371"/>
              <a:chOff x="811985" y="3296192"/>
              <a:chExt cx="1330582" cy="626605"/>
            </a:xfrm>
          </p:grpSpPr>
          <p:sp>
            <p:nvSpPr>
              <p:cNvPr id="817" name="Google Shape;81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13"/>
            <p:cNvGrpSpPr/>
            <p:nvPr/>
          </p:nvGrpSpPr>
          <p:grpSpPr>
            <a:xfrm>
              <a:off x="7720955" y="5847265"/>
              <a:ext cx="669682" cy="315371"/>
              <a:chOff x="811985" y="3296192"/>
              <a:chExt cx="1330582" cy="626605"/>
            </a:xfrm>
          </p:grpSpPr>
          <p:sp>
            <p:nvSpPr>
              <p:cNvPr id="829" name="Google Shape;82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13"/>
            <p:cNvGrpSpPr/>
            <p:nvPr/>
          </p:nvGrpSpPr>
          <p:grpSpPr>
            <a:xfrm>
              <a:off x="8390684" y="6162661"/>
              <a:ext cx="669682" cy="315371"/>
              <a:chOff x="811985" y="3296192"/>
              <a:chExt cx="1330582" cy="626605"/>
            </a:xfrm>
          </p:grpSpPr>
          <p:sp>
            <p:nvSpPr>
              <p:cNvPr id="841" name="Google Shape;84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3"/>
            <p:cNvGrpSpPr/>
            <p:nvPr/>
          </p:nvGrpSpPr>
          <p:grpSpPr>
            <a:xfrm>
              <a:off x="8805479" y="6162661"/>
              <a:ext cx="669682" cy="315371"/>
              <a:chOff x="811985" y="3296192"/>
              <a:chExt cx="1330582" cy="626605"/>
            </a:xfrm>
          </p:grpSpPr>
          <p:sp>
            <p:nvSpPr>
              <p:cNvPr id="853" name="Google Shape;85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864;p13"/>
            <p:cNvGrpSpPr/>
            <p:nvPr/>
          </p:nvGrpSpPr>
          <p:grpSpPr>
            <a:xfrm>
              <a:off x="8390684" y="5847265"/>
              <a:ext cx="669682" cy="315371"/>
              <a:chOff x="811985" y="3296192"/>
              <a:chExt cx="1330582" cy="626605"/>
            </a:xfrm>
          </p:grpSpPr>
          <p:sp>
            <p:nvSpPr>
              <p:cNvPr id="865" name="Google Shape;86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13"/>
            <p:cNvGrpSpPr/>
            <p:nvPr/>
          </p:nvGrpSpPr>
          <p:grpSpPr>
            <a:xfrm>
              <a:off x="8805479" y="5847265"/>
              <a:ext cx="669682" cy="315371"/>
              <a:chOff x="811985" y="3296192"/>
              <a:chExt cx="1330582" cy="626605"/>
            </a:xfrm>
          </p:grpSpPr>
          <p:sp>
            <p:nvSpPr>
              <p:cNvPr id="877" name="Google Shape;87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13"/>
            <p:cNvGrpSpPr/>
            <p:nvPr/>
          </p:nvGrpSpPr>
          <p:grpSpPr>
            <a:xfrm>
              <a:off x="8390684" y="5531870"/>
              <a:ext cx="669682" cy="315371"/>
              <a:chOff x="811985" y="3296192"/>
              <a:chExt cx="1330582" cy="626605"/>
            </a:xfrm>
          </p:grpSpPr>
          <p:sp>
            <p:nvSpPr>
              <p:cNvPr id="889" name="Google Shape;88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13"/>
            <p:cNvGrpSpPr/>
            <p:nvPr/>
          </p:nvGrpSpPr>
          <p:grpSpPr>
            <a:xfrm>
              <a:off x="8805479" y="5531870"/>
              <a:ext cx="669682" cy="315371"/>
              <a:chOff x="811985" y="3296192"/>
              <a:chExt cx="1330582" cy="626605"/>
            </a:xfrm>
          </p:grpSpPr>
          <p:sp>
            <p:nvSpPr>
              <p:cNvPr id="901" name="Google Shape;90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2" name="Google Shape;912;p13"/>
          <p:cNvGrpSpPr/>
          <p:nvPr/>
        </p:nvGrpSpPr>
        <p:grpSpPr>
          <a:xfrm flipH="1">
            <a:off x="1678275" y="4509915"/>
            <a:ext cx="990775" cy="604497"/>
            <a:chOff x="1170428" y="5511318"/>
            <a:chExt cx="3696921" cy="2255586"/>
          </a:xfrm>
        </p:grpSpPr>
        <p:sp>
          <p:nvSpPr>
            <p:cNvPr id="913" name="Google Shape;913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13"/>
          <p:cNvGrpSpPr/>
          <p:nvPr/>
        </p:nvGrpSpPr>
        <p:grpSpPr>
          <a:xfrm>
            <a:off x="-533735" y="3332806"/>
            <a:ext cx="990936" cy="615630"/>
            <a:chOff x="7066048" y="5880595"/>
            <a:chExt cx="1977916" cy="1228802"/>
          </a:xfrm>
        </p:grpSpPr>
        <p:sp>
          <p:nvSpPr>
            <p:cNvPr id="959" name="Google Shape;959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2" name="Google Shape;972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973" name="Google Shape;97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2" hasCustomPrompt="1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4" hasCustomPrompt="1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5" hasCustomPrompt="1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6" hasCustomPrompt="1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7" hasCustomPrompt="1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13"/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3"/>
          </p:nvPr>
        </p:nvSpPr>
        <p:spPr>
          <a:xfrm>
            <a:off x="741836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15"/>
          </p:nvPr>
        </p:nvSpPr>
        <p:spPr>
          <a:xfrm>
            <a:off x="609666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7200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subTitle" idx="2"/>
          </p:nvPr>
        </p:nvSpPr>
        <p:spPr>
          <a:xfrm>
            <a:off x="3339900" y="3514875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3"/>
          </p:nvPr>
        </p:nvSpPr>
        <p:spPr>
          <a:xfrm>
            <a:off x="59598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subTitle" idx="4"/>
          </p:nvPr>
        </p:nvSpPr>
        <p:spPr>
          <a:xfrm>
            <a:off x="7200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5"/>
          </p:nvPr>
        </p:nvSpPr>
        <p:spPr>
          <a:xfrm>
            <a:off x="3339904" y="3063375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subTitle" idx="6"/>
          </p:nvPr>
        </p:nvSpPr>
        <p:spPr>
          <a:xfrm>
            <a:off x="59598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6" name="Google Shape;1896;p19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7" name="Google Shape;1897;p19"/>
          <p:cNvGrpSpPr/>
          <p:nvPr/>
        </p:nvGrpSpPr>
        <p:grpSpPr>
          <a:xfrm>
            <a:off x="-24" y="4603991"/>
            <a:ext cx="9144051" cy="1409448"/>
            <a:chOff x="1648300" y="2319100"/>
            <a:chExt cx="1480075" cy="228125"/>
          </a:xfrm>
        </p:grpSpPr>
        <p:sp>
          <p:nvSpPr>
            <p:cNvPr id="1898" name="Google Shape;1898;p19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9"/>
          <p:cNvGrpSpPr/>
          <p:nvPr/>
        </p:nvGrpSpPr>
        <p:grpSpPr>
          <a:xfrm>
            <a:off x="-353677" y="3589186"/>
            <a:ext cx="2783549" cy="1591677"/>
            <a:chOff x="-2150675" y="3642792"/>
            <a:chExt cx="2044472" cy="1169062"/>
          </a:xfrm>
        </p:grpSpPr>
        <p:sp>
          <p:nvSpPr>
            <p:cNvPr id="1904" name="Google Shape;1904;p19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19"/>
          <p:cNvSpPr/>
          <p:nvPr/>
        </p:nvSpPr>
        <p:spPr>
          <a:xfrm>
            <a:off x="167788" y="21833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9"/>
          <p:cNvSpPr/>
          <p:nvPr/>
        </p:nvSpPr>
        <p:spPr>
          <a:xfrm rot="1159801">
            <a:off x="343637" y="22920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9"/>
          <p:cNvSpPr/>
          <p:nvPr/>
        </p:nvSpPr>
        <p:spPr>
          <a:xfrm>
            <a:off x="68239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9"/>
          <p:cNvSpPr/>
          <p:nvPr/>
        </p:nvSpPr>
        <p:spPr>
          <a:xfrm>
            <a:off x="8637350" y="2833913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9"/>
          <p:cNvSpPr/>
          <p:nvPr/>
        </p:nvSpPr>
        <p:spPr>
          <a:xfrm>
            <a:off x="-128191" y="12423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9"/>
          <p:cNvSpPr/>
          <p:nvPr/>
        </p:nvSpPr>
        <p:spPr>
          <a:xfrm>
            <a:off x="166665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2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51" y="4724716"/>
            <a:ext cx="9144051" cy="1409448"/>
            <a:chOff x="1648300" y="2319100"/>
            <a:chExt cx="1480075" cy="228125"/>
          </a:xfrm>
        </p:grpSpPr>
        <p:sp>
          <p:nvSpPr>
            <p:cNvPr id="37" name="Google Shape;37;p4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6969370" y="4428598"/>
            <a:ext cx="3973473" cy="1022007"/>
            <a:chOff x="3880030" y="4285451"/>
            <a:chExt cx="2528781" cy="650421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370131" y="4285451"/>
              <a:ext cx="1389733" cy="508297"/>
              <a:chOff x="5331602" y="3459769"/>
              <a:chExt cx="2948097" cy="1078271"/>
            </a:xfrm>
          </p:grpSpPr>
          <p:grpSp>
            <p:nvGrpSpPr>
              <p:cNvPr id="44" name="Google Shape;44;p4"/>
              <p:cNvGrpSpPr/>
              <p:nvPr/>
            </p:nvGrpSpPr>
            <p:grpSpPr>
              <a:xfrm>
                <a:off x="53316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58043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68;p4"/>
              <p:cNvGrpSpPr/>
              <p:nvPr/>
            </p:nvGrpSpPr>
            <p:grpSpPr>
              <a:xfrm>
                <a:off x="53316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69" name="Google Shape;6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4"/>
              <p:cNvGrpSpPr/>
              <p:nvPr/>
            </p:nvGrpSpPr>
            <p:grpSpPr>
              <a:xfrm>
                <a:off x="58043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4"/>
              <p:cNvGrpSpPr/>
              <p:nvPr/>
            </p:nvGrpSpPr>
            <p:grpSpPr>
              <a:xfrm>
                <a:off x="628055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93" name="Google Shape;9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104;p4"/>
              <p:cNvGrpSpPr/>
              <p:nvPr/>
            </p:nvGrpSpPr>
            <p:grpSpPr>
              <a:xfrm>
                <a:off x="628055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116;p4"/>
              <p:cNvGrpSpPr/>
              <p:nvPr/>
            </p:nvGrpSpPr>
            <p:grpSpPr>
              <a:xfrm>
                <a:off x="70437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17" name="Google Shape;11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4"/>
              <p:cNvGrpSpPr/>
              <p:nvPr/>
            </p:nvGrpSpPr>
            <p:grpSpPr>
              <a:xfrm>
                <a:off x="75164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70437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4"/>
              <p:cNvGrpSpPr/>
              <p:nvPr/>
            </p:nvGrpSpPr>
            <p:grpSpPr>
              <a:xfrm>
                <a:off x="75164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6280552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4"/>
              <p:cNvGrpSpPr/>
              <p:nvPr/>
            </p:nvGrpSpPr>
            <p:grpSpPr>
              <a:xfrm>
                <a:off x="70437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77" name="Google Shape;17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4"/>
              <p:cNvGrpSpPr/>
              <p:nvPr/>
            </p:nvGrpSpPr>
            <p:grpSpPr>
              <a:xfrm>
                <a:off x="75164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89" name="Google Shape;18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4"/>
            <p:cNvGrpSpPr/>
            <p:nvPr/>
          </p:nvGrpSpPr>
          <p:grpSpPr>
            <a:xfrm>
              <a:off x="3880030" y="4429856"/>
              <a:ext cx="2528781" cy="506016"/>
              <a:chOff x="3844788" y="3789525"/>
              <a:chExt cx="3388878" cy="67812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" name="Google Shape;206;p4"/>
          <p:cNvGrpSpPr/>
          <p:nvPr/>
        </p:nvGrpSpPr>
        <p:grpSpPr>
          <a:xfrm>
            <a:off x="-709675" y="3779992"/>
            <a:ext cx="2044472" cy="1169062"/>
            <a:chOff x="-2150675" y="3642792"/>
            <a:chExt cx="2044472" cy="1169062"/>
          </a:xfrm>
        </p:grpSpPr>
        <p:sp>
          <p:nvSpPr>
            <p:cNvPr id="207" name="Google Shape;207;p4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1391700" y="14359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-226552" y="27248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7458234" y="1526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8626225" y="3281276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215638" y="8111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"/>
          <p:cNvSpPr/>
          <p:nvPr/>
        </p:nvSpPr>
        <p:spPr>
          <a:xfrm rot="1159801">
            <a:off x="8802062" y="15033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5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411" name="Google Shape;411;p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5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"/>
          <p:cNvSpPr txBox="1">
            <a:spLocks noGrp="1"/>
          </p:cNvSpPr>
          <p:nvPr>
            <p:ph type="subTitle" idx="1"/>
          </p:nvPr>
        </p:nvSpPr>
        <p:spPr>
          <a:xfrm>
            <a:off x="4987075" y="2487264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"/>
          <p:cNvSpPr txBox="1">
            <a:spLocks noGrp="1"/>
          </p:cNvSpPr>
          <p:nvPr>
            <p:ph type="subTitle" idx="2"/>
          </p:nvPr>
        </p:nvSpPr>
        <p:spPr>
          <a:xfrm>
            <a:off x="713225" y="2487265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"/>
          <p:cNvSpPr txBox="1">
            <a:spLocks noGrp="1"/>
          </p:cNvSpPr>
          <p:nvPr>
            <p:ph type="subTitle" idx="3"/>
          </p:nvPr>
        </p:nvSpPr>
        <p:spPr>
          <a:xfrm>
            <a:off x="713225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subTitle" idx="4"/>
          </p:nvPr>
        </p:nvSpPr>
        <p:spPr>
          <a:xfrm>
            <a:off x="4987077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7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56" name="Google Shape;656;p7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7"/>
          <p:cNvSpPr/>
          <p:nvPr/>
        </p:nvSpPr>
        <p:spPr>
          <a:xfrm>
            <a:off x="-296425" y="1980679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7"/>
          <p:cNvSpPr/>
          <p:nvPr/>
        </p:nvSpPr>
        <p:spPr>
          <a:xfrm>
            <a:off x="8712673" y="1916315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7"/>
          <p:cNvSpPr/>
          <p:nvPr/>
        </p:nvSpPr>
        <p:spPr>
          <a:xfrm>
            <a:off x="4622600" y="1863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"/>
          <p:cNvSpPr/>
          <p:nvPr/>
        </p:nvSpPr>
        <p:spPr>
          <a:xfrm>
            <a:off x="310288" y="2988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"/>
          <p:cNvSpPr/>
          <p:nvPr/>
        </p:nvSpPr>
        <p:spPr>
          <a:xfrm rot="1159801">
            <a:off x="8726262" y="242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7"/>
          <p:cNvSpPr txBox="1">
            <a:spLocks noGrp="1"/>
          </p:cNvSpPr>
          <p:nvPr>
            <p:ph type="subTitle" idx="1"/>
          </p:nvPr>
        </p:nvSpPr>
        <p:spPr>
          <a:xfrm>
            <a:off x="713225" y="1229500"/>
            <a:ext cx="3670500" cy="17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7"/>
          <p:cNvSpPr>
            <a:spLocks noGrp="1"/>
          </p:cNvSpPr>
          <p:nvPr>
            <p:ph type="pic" idx="2"/>
          </p:nvPr>
        </p:nvSpPr>
        <p:spPr>
          <a:xfrm rot="378680">
            <a:off x="5675627" y="1057483"/>
            <a:ext cx="2499750" cy="249975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9" r:id="rId11"/>
    <p:sldLayoutId id="2147483670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1"/>
          <p:cNvSpPr/>
          <p:nvPr/>
        </p:nvSpPr>
        <p:spPr>
          <a:xfrm>
            <a:off x="100" y="405765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2" name="Google Shape;3212;p31"/>
          <p:cNvSpPr/>
          <p:nvPr/>
        </p:nvSpPr>
        <p:spPr>
          <a:xfrm>
            <a:off x="124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3" name="Google Shape;3213;p31"/>
          <p:cNvSpPr/>
          <p:nvPr/>
        </p:nvSpPr>
        <p:spPr>
          <a:xfrm>
            <a:off x="4622596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4" name="Google Shape;3214;p31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Egypt Imports Analysis</a:t>
            </a:r>
          </a:p>
        </p:txBody>
      </p:sp>
      <p:sp>
        <p:nvSpPr>
          <p:cNvPr id="3215" name="Google Shape;3215;p31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Across all Sectors from 2005 : 2023</a:t>
            </a:r>
            <a:endParaRPr lang="ar-EG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400" dirty="0">
                <a:latin typeface="+mn-lt"/>
              </a:rPr>
              <a:t>(23/10/2024)</a:t>
            </a:r>
            <a:endParaRPr lang="en-US" sz="1400" dirty="0">
              <a:latin typeface="+mn-lt"/>
            </a:endParaRPr>
          </a:p>
        </p:txBody>
      </p:sp>
      <p:sp>
        <p:nvSpPr>
          <p:cNvPr id="3216" name="Google Shape;3216;p31"/>
          <p:cNvSpPr/>
          <p:nvPr/>
        </p:nvSpPr>
        <p:spPr>
          <a:xfrm>
            <a:off x="763050" y="183624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7" name="Google Shape;3217;p31"/>
          <p:cNvSpPr/>
          <p:nvPr/>
        </p:nvSpPr>
        <p:spPr>
          <a:xfrm>
            <a:off x="7616575" y="23580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8" name="Google Shape;3218;p31"/>
          <p:cNvSpPr/>
          <p:nvPr/>
        </p:nvSpPr>
        <p:spPr>
          <a:xfrm>
            <a:off x="4747451" y="2968805"/>
            <a:ext cx="156499" cy="108714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219" name="Google Shape;3219;p31"/>
          <p:cNvGrpSpPr/>
          <p:nvPr/>
        </p:nvGrpSpPr>
        <p:grpSpPr>
          <a:xfrm>
            <a:off x="-173" y="2539595"/>
            <a:ext cx="3229114" cy="1774493"/>
            <a:chOff x="-173" y="2539595"/>
            <a:chExt cx="3229114" cy="1774493"/>
          </a:xfrm>
        </p:grpSpPr>
        <p:sp>
          <p:nvSpPr>
            <p:cNvPr id="3220" name="Google Shape;3220;p31"/>
            <p:cNvSpPr/>
            <p:nvPr/>
          </p:nvSpPr>
          <p:spPr>
            <a:xfrm>
              <a:off x="360570" y="2539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4717" y="3163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2" name="Google Shape;3222;p31"/>
            <p:cNvSpPr/>
            <p:nvPr/>
          </p:nvSpPr>
          <p:spPr>
            <a:xfrm>
              <a:off x="386643" y="3038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3" name="Google Shape;3223;p31"/>
            <p:cNvSpPr/>
            <p:nvPr/>
          </p:nvSpPr>
          <p:spPr>
            <a:xfrm>
              <a:off x="388488" y="3044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4" name="Google Shape;3224;p31"/>
            <p:cNvSpPr/>
            <p:nvPr/>
          </p:nvSpPr>
          <p:spPr>
            <a:xfrm>
              <a:off x="397794" y="3044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5" name="Google Shape;3225;p31"/>
            <p:cNvSpPr/>
            <p:nvPr/>
          </p:nvSpPr>
          <p:spPr>
            <a:xfrm>
              <a:off x="1619625" y="3096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6" name="Google Shape;3226;p31"/>
            <p:cNvSpPr/>
            <p:nvPr/>
          </p:nvSpPr>
          <p:spPr>
            <a:xfrm>
              <a:off x="1537635" y="3208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7" name="Google Shape;3227;p31"/>
            <p:cNvSpPr/>
            <p:nvPr/>
          </p:nvSpPr>
          <p:spPr>
            <a:xfrm>
              <a:off x="1275057" y="3518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8" name="Google Shape;3228;p31"/>
            <p:cNvSpPr/>
            <p:nvPr/>
          </p:nvSpPr>
          <p:spPr>
            <a:xfrm>
              <a:off x="1718300" y="3208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9" name="Google Shape;3229;p31"/>
            <p:cNvSpPr/>
            <p:nvPr/>
          </p:nvSpPr>
          <p:spPr>
            <a:xfrm>
              <a:off x="1595397" y="3310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0" name="Google Shape;3230;p31"/>
            <p:cNvSpPr/>
            <p:nvPr/>
          </p:nvSpPr>
          <p:spPr>
            <a:xfrm>
              <a:off x="1718302" y="3310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1" name="Google Shape;3231;p31"/>
            <p:cNvSpPr/>
            <p:nvPr/>
          </p:nvSpPr>
          <p:spPr>
            <a:xfrm>
              <a:off x="1614009" y="3518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2" name="Google Shape;3232;p31"/>
            <p:cNvSpPr/>
            <p:nvPr/>
          </p:nvSpPr>
          <p:spPr>
            <a:xfrm>
              <a:off x="2470815" y="3755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3" name="Google Shape;3233;p31"/>
            <p:cNvSpPr/>
            <p:nvPr/>
          </p:nvSpPr>
          <p:spPr>
            <a:xfrm>
              <a:off x="2586259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4" name="Google Shape;3234;p31"/>
            <p:cNvSpPr/>
            <p:nvPr/>
          </p:nvSpPr>
          <p:spPr>
            <a:xfrm>
              <a:off x="2586259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5" name="Google Shape;3235;p31"/>
            <p:cNvSpPr/>
            <p:nvPr/>
          </p:nvSpPr>
          <p:spPr>
            <a:xfrm>
              <a:off x="1437112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6" name="Google Shape;3236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7" name="Google Shape;3237;p31"/>
            <p:cNvSpPr/>
            <p:nvPr/>
          </p:nvSpPr>
          <p:spPr>
            <a:xfrm>
              <a:off x="2586259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8" name="Google Shape;3238;p31"/>
            <p:cNvSpPr/>
            <p:nvPr/>
          </p:nvSpPr>
          <p:spPr>
            <a:xfrm>
              <a:off x="1710921" y="3755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9" name="Google Shape;3239;p31"/>
            <p:cNvSpPr/>
            <p:nvPr/>
          </p:nvSpPr>
          <p:spPr>
            <a:xfrm>
              <a:off x="1828211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0" name="Google Shape;3240;p31"/>
            <p:cNvSpPr/>
            <p:nvPr/>
          </p:nvSpPr>
          <p:spPr>
            <a:xfrm>
              <a:off x="1828211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1" name="Google Shape;3241;p31"/>
            <p:cNvSpPr/>
            <p:nvPr/>
          </p:nvSpPr>
          <p:spPr>
            <a:xfrm>
              <a:off x="679064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2" name="Google Shape;3242;p31"/>
            <p:cNvSpPr/>
            <p:nvPr/>
          </p:nvSpPr>
          <p:spPr>
            <a:xfrm>
              <a:off x="1828211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3" name="Google Shape;3243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44" name="Google Shape;3244;p31"/>
            <p:cNvGrpSpPr/>
            <p:nvPr/>
          </p:nvGrpSpPr>
          <p:grpSpPr>
            <a:xfrm>
              <a:off x="-173" y="3919629"/>
              <a:ext cx="763214" cy="394458"/>
              <a:chOff x="4788538" y="2017249"/>
              <a:chExt cx="1752099" cy="905551"/>
            </a:xfrm>
          </p:grpSpPr>
          <p:sp>
            <p:nvSpPr>
              <p:cNvPr id="3245" name="Google Shape;3245;p31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7" name="Google Shape;3247;p31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8" name="Google Shape;3248;p31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3249" name="Google Shape;3249;p31"/>
            <p:cNvSpPr/>
            <p:nvPr/>
          </p:nvSpPr>
          <p:spPr>
            <a:xfrm>
              <a:off x="181922" y="3259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50" name="Google Shape;3250;p31"/>
            <p:cNvGrpSpPr/>
            <p:nvPr/>
          </p:nvGrpSpPr>
          <p:grpSpPr>
            <a:xfrm flipH="1">
              <a:off x="99954" y="3425420"/>
              <a:ext cx="698822" cy="329093"/>
              <a:chOff x="811985" y="3296192"/>
              <a:chExt cx="1330582" cy="626605"/>
            </a:xfrm>
          </p:grpSpPr>
          <p:sp>
            <p:nvSpPr>
              <p:cNvPr id="3251" name="Google Shape;3251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2" name="Google Shape;3252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3" name="Google Shape;3253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4" name="Google Shape;3254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5" name="Google Shape;3255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262" name="Google Shape;3262;p31"/>
          <p:cNvGrpSpPr/>
          <p:nvPr/>
        </p:nvGrpSpPr>
        <p:grpSpPr>
          <a:xfrm>
            <a:off x="4919327" y="3555682"/>
            <a:ext cx="2948097" cy="1078271"/>
            <a:chOff x="5331602" y="3459769"/>
            <a:chExt cx="2948097" cy="1078271"/>
          </a:xfrm>
        </p:grpSpPr>
        <p:grpSp>
          <p:nvGrpSpPr>
            <p:cNvPr id="3263" name="Google Shape;3263;p31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264" name="Google Shape;326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75" name="Google Shape;3275;p31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276" name="Google Shape;327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87" name="Google Shape;3287;p31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288" name="Google Shape;328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3" name="Google Shape;329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4" name="Google Shape;329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5" name="Google Shape;329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6" name="Google Shape;329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7" name="Google Shape;329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8" name="Google Shape;329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99" name="Google Shape;3299;p31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300" name="Google Shape;330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1" name="Google Shape;330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11" name="Google Shape;3311;p31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23" name="Google Shape;3323;p31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324" name="Google Shape;332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35" name="Google Shape;3335;p31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336" name="Google Shape;333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47" name="Google Shape;3347;p31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348" name="Google Shape;334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59" name="Google Shape;3359;p31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360" name="Google Shape;336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71" name="Google Shape;3371;p31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372" name="Google Shape;337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83" name="Google Shape;3383;p31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384" name="Google Shape;338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95" name="Google Shape;3395;p31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396" name="Google Shape;339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07" name="Google Shape;3407;p31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408" name="Google Shape;340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419" name="Google Shape;3419;p31"/>
          <p:cNvGrpSpPr/>
          <p:nvPr/>
        </p:nvGrpSpPr>
        <p:grpSpPr>
          <a:xfrm>
            <a:off x="3880155" y="3862474"/>
            <a:ext cx="5364933" cy="1073538"/>
            <a:chOff x="3844788" y="3789525"/>
            <a:chExt cx="3388878" cy="678124"/>
          </a:xfrm>
        </p:grpSpPr>
        <p:sp>
          <p:nvSpPr>
            <p:cNvPr id="3420" name="Google Shape;3420;p31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/>
          <p:cNvSpPr txBox="1">
            <a:spLocks noGrp="1"/>
          </p:cNvSpPr>
          <p:nvPr>
            <p:ph type="title"/>
          </p:nvPr>
        </p:nvSpPr>
        <p:spPr>
          <a:xfrm>
            <a:off x="720000" y="701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preprocessing</a:t>
            </a:r>
          </a:p>
        </p:txBody>
      </p:sp>
      <p:sp>
        <p:nvSpPr>
          <p:cNvPr id="3430" name="Google Shape;3430;p32"/>
          <p:cNvSpPr txBox="1">
            <a:spLocks noGrp="1"/>
          </p:cNvSpPr>
          <p:nvPr>
            <p:ph type="body" idx="1"/>
          </p:nvPr>
        </p:nvSpPr>
        <p:spPr>
          <a:xfrm>
            <a:off x="460920" y="703724"/>
            <a:ext cx="7704000" cy="1231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+mn-lt"/>
              </a:rPr>
              <a:t>Merging </a:t>
            </a:r>
            <a:r>
              <a:rPr lang="en-US" dirty="0">
                <a:latin typeface="+mn-lt"/>
              </a:rPr>
              <a:t>the 2 files into one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REMOVING</a:t>
            </a:r>
            <a:r>
              <a:rPr lang="en" dirty="0">
                <a:latin typeface="+mn-lt"/>
              </a:rPr>
              <a:t> the addition columns and blank row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Checking</a:t>
            </a:r>
            <a:r>
              <a:rPr lang="en" dirty="0">
                <a:latin typeface="+mn-lt"/>
              </a:rPr>
              <a:t> for Errors or missing values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Standarize</a:t>
            </a:r>
            <a:r>
              <a:rPr lang="en" dirty="0">
                <a:latin typeface="+mn-lt"/>
              </a:rPr>
              <a:t> the year format </a:t>
            </a:r>
            <a:endParaRPr lang="en" b="1" dirty="0">
              <a:latin typeface="+mn-l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5.  </a:t>
            </a:r>
            <a:r>
              <a:rPr lang="en" dirty="0">
                <a:latin typeface="+mn-lt"/>
              </a:rPr>
              <a:t>Using </a:t>
            </a:r>
            <a:r>
              <a:rPr lang="en" b="1" dirty="0">
                <a:latin typeface="+mn-lt"/>
              </a:rPr>
              <a:t>PowerQuery</a:t>
            </a:r>
            <a:r>
              <a:rPr lang="en" dirty="0">
                <a:latin typeface="+mn-lt"/>
              </a:rPr>
              <a:t> for </a:t>
            </a:r>
            <a:r>
              <a:rPr lang="en" b="1" dirty="0">
                <a:latin typeface="+mn-lt"/>
              </a:rPr>
              <a:t>Un-pivotting </a:t>
            </a:r>
            <a:r>
              <a:rPr lang="en-US" dirty="0">
                <a:latin typeface="+mn-lt"/>
              </a:rPr>
              <a:t>and</a:t>
            </a:r>
            <a:r>
              <a:rPr lang="en" dirty="0">
                <a:latin typeface="+mn-lt"/>
              </a:rPr>
              <a:t> transforming it into </a:t>
            </a:r>
            <a:r>
              <a:rPr lang="en" b="1" u="sng" dirty="0">
                <a:latin typeface="+mn-lt"/>
              </a:rPr>
              <a:t>Tapular form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6.</a:t>
            </a:r>
            <a:r>
              <a:rPr lang="en" dirty="0">
                <a:latin typeface="+mn-lt"/>
              </a:rPr>
              <a:t>  Export the Outcome into </a:t>
            </a:r>
            <a:r>
              <a:rPr lang="en" b="1" dirty="0">
                <a:latin typeface="+mn-lt"/>
              </a:rPr>
              <a:t>CSV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34BB9-5F40-6A0F-F9BD-38342104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0401"/>
            <a:ext cx="4290130" cy="4675909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27EC1FB5-BE43-0C9E-EAEF-9430F4E8D751}"/>
              </a:ext>
            </a:extLst>
          </p:cNvPr>
          <p:cNvSpPr txBox="1">
            <a:spLocks/>
          </p:cNvSpPr>
          <p:nvPr/>
        </p:nvSpPr>
        <p:spPr>
          <a:xfrm>
            <a:off x="2708820" y="2739391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+mn-lt"/>
              </a:rPr>
              <a:t>Data Unpivoted</a:t>
            </a:r>
            <a:endParaRPr lang="en" sz="16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DF475F-8592-F140-77D8-341AC2E69E58}"/>
              </a:ext>
            </a:extLst>
          </p:cNvPr>
          <p:cNvSpPr/>
          <p:nvPr/>
        </p:nvSpPr>
        <p:spPr>
          <a:xfrm>
            <a:off x="3764280" y="3072766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5" y="2014070"/>
            <a:ext cx="4760908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physical database</a:t>
            </a:r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02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6B22EE1-101D-2BB3-9E8B-9749377B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BFC9EB9-F662-B178-648D-99BB4FCA61B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42A36910-44C9-DBA5-E50B-5A05C2853D85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8513243D-C654-345B-3DC8-CD383695689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F58D987-4AB0-BABC-9F08-6E14CAC60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ER Diagram &amp; </a:t>
            </a:r>
            <a:r>
              <a:rPr lang="en-US" sz="3600" dirty="0">
                <a:latin typeface="+mn-lt"/>
              </a:rPr>
              <a:t>Normalizing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4D110BAE-D88B-D16A-9F81-72FA56F0B0D8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BCA0173-D34A-1A01-156D-D39D6867399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14B132F-C4B4-7BFE-3645-1690D2CFB46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67A18D8C-142A-4073-8F99-97C04FED36C5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D456810-1DB4-A04E-41C3-3A5FB97811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42C71F6-01A4-2E66-0F04-A397D5ACF995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8E57903D-155B-B162-D90B-44BE8CFD903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9B94928-278D-8980-FA95-1814EF742FA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53880F-B2D1-F618-6CBB-74353F20D3C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B222297-C000-1464-91D6-A7CCE05178F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83B6966-E032-379C-9FC1-76BAAD56DF6F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4E3340E-EAB2-9AB4-9823-33E3D8508FA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ED6CE8-C53F-6DCD-6595-E7E4C5BA6D2A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0F828866-21B9-B62D-ED55-AC17DBC318D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AF36BCF-8AF3-16E4-F4DD-19C75395AF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890" y="692014"/>
            <a:ext cx="8588862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1. </a:t>
            </a:r>
            <a:r>
              <a:rPr lang="en-US" sz="1400" b="0" dirty="0">
                <a:latin typeface="+mn-lt"/>
              </a:rPr>
              <a:t>Adding new 2 perceptive to the analysis </a:t>
            </a:r>
            <a:r>
              <a:rPr lang="ar-EG" sz="1400" b="0" dirty="0">
                <a:latin typeface="+mn-lt"/>
              </a:rPr>
              <a:t>))</a:t>
            </a:r>
            <a:r>
              <a:rPr lang="en-US" sz="1400" b="0" dirty="0">
                <a:latin typeface="+mn-lt"/>
              </a:rPr>
              <a:t> Geographical Distribution</a:t>
            </a:r>
            <a:r>
              <a:rPr lang="ar-EG" sz="1400" b="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– Manufacturing Stage ))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2.</a:t>
            </a:r>
            <a:r>
              <a:rPr lang="en-US" sz="1400" b="0" dirty="0">
                <a:latin typeface="+mn-lt"/>
              </a:rPr>
              <a:t> Plan for the </a:t>
            </a:r>
            <a:r>
              <a:rPr lang="en-US" sz="1400" dirty="0">
                <a:latin typeface="+mn-lt"/>
              </a:rPr>
              <a:t>ER Diagram </a:t>
            </a:r>
            <a:r>
              <a:rPr lang="en-US" sz="1400" b="0" dirty="0">
                <a:latin typeface="+mn-lt"/>
              </a:rPr>
              <a:t>and present planned schema using Mermaid.js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3.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Normalizing</a:t>
            </a:r>
            <a:r>
              <a:rPr lang="en-US" sz="1400" b="0" dirty="0">
                <a:latin typeface="+mn-lt"/>
              </a:rPr>
              <a:t> the data tables into planned one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4.</a:t>
            </a:r>
            <a:r>
              <a:rPr lang="en-US" sz="1400" b="0" dirty="0">
                <a:latin typeface="+mn-lt"/>
              </a:rPr>
              <a:t> Export it into csv files to import it into sql server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3445911-1AC3-2221-2977-9EEB304D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54" y="1385427"/>
            <a:ext cx="4624446" cy="3813252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A259BB70-71B7-BB58-43E2-577319C12FC9}"/>
              </a:ext>
            </a:extLst>
          </p:cNvPr>
          <p:cNvSpPr txBox="1">
            <a:spLocks/>
          </p:cNvSpPr>
          <p:nvPr/>
        </p:nvSpPr>
        <p:spPr>
          <a:xfrm>
            <a:off x="2580188" y="2571750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Planned Schema</a:t>
            </a:r>
            <a:endParaRPr lang="en" sz="14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EE7FB1-A85A-1B89-C800-C8484F44C860}"/>
              </a:ext>
            </a:extLst>
          </p:cNvPr>
          <p:cNvSpPr/>
          <p:nvPr/>
        </p:nvSpPr>
        <p:spPr>
          <a:xfrm>
            <a:off x="3677166" y="2882265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8CA74389-E5EF-2BEF-1599-53F34A8A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0ABE125E-712B-8FDF-6E44-0D3648057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physical Database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5AF8F9-1001-7A6B-D1B1-83A77C0F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026"/>
          <a:stretch/>
        </p:blipFill>
        <p:spPr>
          <a:xfrm>
            <a:off x="0" y="659904"/>
            <a:ext cx="3228649" cy="3858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A3663-ADB6-ED26-47AD-C52618A8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3"/>
          <a:stretch/>
        </p:blipFill>
        <p:spPr>
          <a:xfrm>
            <a:off x="3347384" y="666507"/>
            <a:ext cx="6001568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7A29C48-637D-ED46-C115-151AB2DB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01AD67E-CC36-C2C8-C876-4DA633D4DECF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F30F564-B6FE-FD89-06C8-F358D7F39C4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E6A59CD-6F2E-027C-E115-2597E7756C3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73760A9D-36B9-7CA8-700E-C1629B632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Importing the CSV files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BFE442E-62FB-0BA1-4C71-F36E93936E51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BE47F2B-4352-D198-4C35-40C347DBECF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F751C13-A89F-6A01-C8B3-C385ADEB86C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55C2B3D1-8E79-7CD3-F131-90264D9411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016067A-7322-CB9E-B9B0-766C95AC2A3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E67F4886-55E5-0128-FB96-9CFC749D5B1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644A6A4-30AF-AEE6-32A2-B0FA3B277DC2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F221EF5-87A7-0748-E151-9C81FCF2582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7FB08BF9-2BED-54FE-E58D-24A370077A9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291550-8D37-97B7-3F7D-2B9A67390DAA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D416B2-A1BD-EEDB-382B-CD3EA918D0CA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B183652-850E-45CB-5941-0ACB5FD3BF7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6308C58D-8668-389A-A4EC-96AAE45135A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DA92272-9467-D2E3-623F-2C2425694E2F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E9FF59-1795-414D-AF55-2FEC4744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41"/>
          <a:stretch/>
        </p:blipFill>
        <p:spPr>
          <a:xfrm>
            <a:off x="0" y="684776"/>
            <a:ext cx="4239541" cy="4250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A3AC22E-E7C9-6007-A017-51D322B1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80"/>
          <a:stretch/>
        </p:blipFill>
        <p:spPr>
          <a:xfrm>
            <a:off x="4314637" y="955646"/>
            <a:ext cx="4840689" cy="3885906"/>
          </a:xfrm>
          <a:prstGeom prst="rect">
            <a:avLst/>
          </a:prstGeom>
        </p:spPr>
      </p:pic>
      <p:sp>
        <p:nvSpPr>
          <p:cNvPr id="11" name="Google Shape;3430;p32">
            <a:extLst>
              <a:ext uri="{FF2B5EF4-FFF2-40B4-BE49-F238E27FC236}">
                <a16:creationId xmlns:a16="http://schemas.microsoft.com/office/drawing/2014/main" id="{6D7C9304-0DD1-CF78-7E45-E41B558DFFE2}"/>
              </a:ext>
            </a:extLst>
          </p:cNvPr>
          <p:cNvSpPr txBox="1">
            <a:spLocks/>
          </p:cNvSpPr>
          <p:nvPr/>
        </p:nvSpPr>
        <p:spPr>
          <a:xfrm>
            <a:off x="6967918" y="1732136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Define Primary Keys</a:t>
            </a:r>
            <a:endParaRPr lang="en" sz="1400" b="1" dirty="0">
              <a:latin typeface="+mn-lt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326744-4B0A-1B65-FF0F-B23C812DD829}"/>
              </a:ext>
            </a:extLst>
          </p:cNvPr>
          <p:cNvSpPr/>
          <p:nvPr/>
        </p:nvSpPr>
        <p:spPr>
          <a:xfrm rot="5400000">
            <a:off x="7507712" y="2212518"/>
            <a:ext cx="459384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A38A49AF-D800-FFF5-D251-5F1461A5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ECAA711D-658C-AE36-5A65-B793ECFB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76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Relations between tables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Final Logical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C6EB9D-3FE1-2587-626B-E8DDED72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26" y="1127409"/>
            <a:ext cx="5760109" cy="41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DE0A086-E563-FF10-7876-98C1CC17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312E8125-11AD-717F-6ED6-3737A487C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the Database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into .bak file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AC9D5D-7FE1-66D3-6D97-3DA092F5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9"/>
          <a:stretch/>
        </p:blipFill>
        <p:spPr>
          <a:xfrm>
            <a:off x="1493520" y="1208034"/>
            <a:ext cx="6611922" cy="40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730762A8-B6B7-F063-45C2-E982E0FC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F0C7AA24-7176-38F7-F0F3-6F3EB7EDA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DB into SQL Script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for Members with outdated ver.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010C77-FEC1-FEED-CC01-B22DD5A9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588"/>
            <a:ext cx="4252496" cy="27014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CB8550-F1FB-7925-C1D6-4F6C6955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9" r="5152"/>
          <a:stretch/>
        </p:blipFill>
        <p:spPr>
          <a:xfrm>
            <a:off x="3878579" y="1752200"/>
            <a:ext cx="5265421" cy="3513079"/>
          </a:xfrm>
          <a:prstGeom prst="rect">
            <a:avLst/>
          </a:prstGeom>
        </p:spPr>
      </p:pic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7A0BE5CE-496A-D486-6587-06CC8DF1F045}"/>
              </a:ext>
            </a:extLst>
          </p:cNvPr>
          <p:cNvSpPr txBox="1">
            <a:spLocks/>
          </p:cNvSpPr>
          <p:nvPr/>
        </p:nvSpPr>
        <p:spPr>
          <a:xfrm>
            <a:off x="6769798" y="1175988"/>
            <a:ext cx="2374202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Fully export of Database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(Schema and Data)</a:t>
            </a:r>
            <a:endParaRPr lang="en" sz="1400" b="1" dirty="0">
              <a:latin typeface="+mn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388A-452C-7330-41D8-8E1610DF389E}"/>
              </a:ext>
            </a:extLst>
          </p:cNvPr>
          <p:cNvSpPr/>
          <p:nvPr/>
        </p:nvSpPr>
        <p:spPr>
          <a:xfrm rot="5400000">
            <a:off x="7512664" y="2433844"/>
            <a:ext cx="2081752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930A829-4838-B0B3-36EE-209D03C2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99A6B48-0F74-06C2-429A-24615ED3CCB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E9D599F4-428C-60DA-4A8C-EDEA73907050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CDC9DFDF-E46D-9281-FDF8-897F311A56D4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9FA9A49-CD81-11EF-087B-E9B7F244AB01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42C17139-C557-0D63-C795-D74AE3289D3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BF42713C-BB57-A81A-4A4C-9EFA3BD9F0DA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9E99781-6F5B-8848-5F78-C46E62D27B3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870E528-4326-9AAA-5E0B-9B092DB02976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F40D15FE-B80C-03C9-C638-B1E8E79B70D7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73C30DDF-D024-959A-0A1C-35B41FF5BA15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CB6D62CE-02CA-8E47-A91F-4BD5409F137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B2319773-AA77-27A4-3300-A1877D1641E6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66A5FA52-1DF6-F8F2-C7D3-E0D01CE8D248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4B0D42E1-7F2E-AC5C-0EC4-1FCB9FCC013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29C34A11-8059-1234-71BE-CB0254B542C5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F01C10EE-6D38-E32E-CEFC-084390AD02A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0F7DA7B6-C87C-884C-5E66-86D3038189E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AC2CF301-2DB2-20E1-BBDF-DD4A7E0A74A6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862D624C-959D-3F8C-844C-0425ACA2730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74C2D256-DFCE-94AE-E123-B2262C876683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DE09C7D5-B366-C593-C4C9-2AB4E7B2FFA7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B9543602-C0C6-1411-B112-43C5BE27925B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BCC9BDD-7C6F-D0DA-1633-D730BA9EF391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A8974F77-089F-09BD-787F-32D5171D8363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B8A8D75-B97B-0E29-832B-3474A226A6D4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E25A23D3-F6C1-71E8-6721-80E6CE388647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527048B1-91AE-0F17-7540-33408D6FA009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7D9D4EF-3636-9B6A-6B1D-DDD57910C201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6EBD9E67-C213-D168-AF26-B3479EE4D19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28D690C4-25E8-25F6-563A-20BB86F8F3C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B5DA0F64-11F5-1A6E-5E3B-0E376930FF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02F0BE85-690A-2A86-7888-F95CD470ED2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C9D55EEE-775A-08CD-49E2-B810BD756C8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EAE0231A-29F8-1EB8-6D68-BB3698A0E57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3BCF866E-5552-77ED-5221-85A4664E15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0D60706-0575-B4D7-80E5-4A1A1B9068F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01D609B0-83DA-11B3-1F5A-C1BE2F5CA0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6D58C57A-F74F-E521-E1A3-30A78D3890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D7ABFF11-FC68-E0C9-5245-9241F31850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358DF3A4-26DA-FF18-8E78-213D1A24B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5306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EDA</a:t>
            </a:r>
            <a:r>
              <a:rPr lang="en-US" sz="3200" dirty="0">
                <a:latin typeface="+mn-lt"/>
              </a:rPr>
              <a:t>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Exploratory Data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96A8721F-57EA-0AB3-9BEB-0010349207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03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A1CE17F-FF89-04CC-9CFC-C038C03BA4AD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2D9D34BD-14B8-F00A-F759-3558491BB39A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8EBFAA9A-80C5-AFF3-AFFD-EB20B9BE7091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85B7D8AD-3001-7504-8589-F530BCF63089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A9324A9D-7DDB-E938-91C6-65990ECC6CFF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EBED4E1-861C-E988-374E-7ECCA3F24355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61C79DCE-6853-C4C1-7853-3E2530FB18B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483B4FE-B437-04F7-2A1D-28BEED2592B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D70B1628-E62D-A2CA-DE3D-84163F65BF52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2547A228-02BC-7C58-3CFE-0EBAA518B504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AAC505F8-A351-ABA8-465B-3A7EC64EA8F7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EAA602DD-D3CE-414A-D1AD-9863FF671EE9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B5DAC537-5EF2-7AE0-EAE6-D367ACE0B02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2B53D203-10BF-D32D-D7C4-D324592DDA80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4989C70-FDE9-8C67-C4B4-4599A28CB6A7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0CB66D-F747-DBCD-BD94-EEF43C472B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82BC3AB5-3DA7-D9A0-9BC4-9A9D9F5D7810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B59669D7-357B-1941-FD25-3CEEBF3DCBB9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E6C9231-5EFF-9C17-BCEA-AEA422078608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7B4356C5-E101-8136-FD00-030A3DF4440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1D4A37E6-18CB-98C5-BC03-453673BE5382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305E710-4898-6F9A-126E-211359711E31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85DD4A04-6DDC-3EDB-4482-A81673B652F2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584AC4BA-2D69-5CDB-E536-5AC99DE9DCA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EB5A45B6-F290-095A-C4D9-EEA63F8809A6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12F30EE3-1DAD-8623-F626-88C543C82D61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F3DD8DEC-9497-BAE3-3250-195B9EACD811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8C43060-5777-B452-2DD7-003A184D323A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5F4C6C65-9EE7-BE2E-CB82-2A7A908A370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50F778C9-D5B2-FD54-7F48-7B3DA402B2BD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0EC60487-0F77-4CED-6C31-245EC9D63F5C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20BAE999-B702-066F-3C9E-893BE84A88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80ED1177-58DD-9544-3C3D-74868868D37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02046F32-AC3D-EBA1-C9F6-F8C13B4B9515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29D1825-F2C4-0F75-09D0-A1D306663E01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5729785-31F6-871C-59AE-E5E605860FA9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5DF4C72B-9501-7CA6-EC89-C1817EA8A6F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B6A669B7-2CB2-9BBE-D0FC-F18E469EFCF3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9C9AAC4A-3242-73BA-1172-A93C08E4B11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704FFEFA-E734-EDAC-A6DE-4E33797949CA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92D81A7-A9C8-389A-0360-281BFDBF89C6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9679BCBF-1D33-AAE5-576C-AE141041654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39CF45F6-69DD-9230-FA1C-FE6D622AFBE6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6B1A7CE3-2942-1135-DDF9-D034E7C716F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7CFF9B14-D4D4-1296-97AD-927E395FE69A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F65FD803-A7AC-A241-0B99-7904CD6CE276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9ED932FB-F045-7654-A14F-09E795F45D20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8C4D7DEE-223C-2E8E-2235-404FF5DE4DB0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DED549E2-9241-C36A-33B1-98A2CFF56E9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B0F5C27-8F1F-FD61-359C-640031A4B7B4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82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/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/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br>
              <a:rPr lang="en-US" dirty="0"/>
            </a:br>
            <a:r>
              <a:rPr lang="en-US" dirty="0"/>
              <a:t>Key Metrics &amp; Questions</a:t>
            </a:r>
            <a:endParaRPr dirty="0"/>
          </a:p>
        </p:txBody>
      </p:sp>
      <p:sp>
        <p:nvSpPr>
          <p:cNvPr id="4197" name="Google Shape;4197;p37"/>
          <p:cNvSpPr txBox="1">
            <a:spLocks noGrp="1"/>
          </p:cNvSpPr>
          <p:nvPr>
            <p:ph type="subTitle" idx="4"/>
          </p:nvPr>
        </p:nvSpPr>
        <p:spPr>
          <a:xfrm>
            <a:off x="1283755" y="1891006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4201" name="Google Shape;4201;p37"/>
          <p:cNvSpPr txBox="1">
            <a:spLocks noGrp="1"/>
          </p:cNvSpPr>
          <p:nvPr>
            <p:ph type="subTitle" idx="3"/>
          </p:nvPr>
        </p:nvSpPr>
        <p:spPr>
          <a:xfrm>
            <a:off x="4672110" y="2296781"/>
            <a:ext cx="4033817" cy="20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1- Top Import Products (2005-2023) ?</a:t>
            </a:r>
          </a:p>
          <a:p>
            <a:pPr marL="0" indent="0"/>
            <a:r>
              <a:rPr lang="en-US" dirty="0"/>
              <a:t>2- Major Import Source Regions </a:t>
            </a:r>
          </a:p>
          <a:p>
            <a:pPr marL="0" indent="0"/>
            <a:r>
              <a:rPr lang="en-US" dirty="0"/>
              <a:t>3- Manufacturing Stage Distribution </a:t>
            </a:r>
          </a:p>
          <a:p>
            <a:pPr marL="0" indent="0"/>
            <a:r>
              <a:rPr lang="en-US" dirty="0"/>
              <a:t>4- Leading Import Sectors </a:t>
            </a:r>
          </a:p>
          <a:p>
            <a:pPr marL="0" indent="0"/>
            <a:r>
              <a:rPr lang="en-US" dirty="0"/>
              <a:t>5- Crisis Impact </a:t>
            </a:r>
          </a:p>
          <a:p>
            <a:pPr marL="0" indent="0"/>
            <a:r>
              <a:rPr lang="en-US" dirty="0"/>
              <a:t>6- Declining Import Sectors</a:t>
            </a:r>
          </a:p>
          <a:p>
            <a:pPr marL="0" indent="0"/>
            <a:r>
              <a:rPr lang="en-US" dirty="0"/>
              <a:t>7- Commodity Import Ratios</a:t>
            </a:r>
          </a:p>
          <a:p>
            <a:pPr marL="0" indent="0"/>
            <a:r>
              <a:rPr lang="en-US" dirty="0"/>
              <a:t>8- High-Growth Import Sectors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2" name="Google Shape;4202;p37"/>
          <p:cNvSpPr txBox="1">
            <a:spLocks noGrp="1"/>
          </p:cNvSpPr>
          <p:nvPr>
            <p:ph type="subTitle" idx="6"/>
          </p:nvPr>
        </p:nvSpPr>
        <p:spPr>
          <a:xfrm>
            <a:off x="5368584" y="1836954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4203" name="Google Shape;4203;p37"/>
          <p:cNvGrpSpPr/>
          <p:nvPr/>
        </p:nvGrpSpPr>
        <p:grpSpPr>
          <a:xfrm>
            <a:off x="2230409" y="1338091"/>
            <a:ext cx="570886" cy="572694"/>
            <a:chOff x="2674640" y="1418093"/>
            <a:chExt cx="332200" cy="333252"/>
          </a:xfrm>
        </p:grpSpPr>
        <p:sp>
          <p:nvSpPr>
            <p:cNvPr id="4204" name="Google Shape;4204;p37"/>
            <p:cNvSpPr/>
            <p:nvPr/>
          </p:nvSpPr>
          <p:spPr>
            <a:xfrm>
              <a:off x="2674640" y="1483646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270" y="1"/>
                  </a:moveTo>
                  <a:lnTo>
                    <a:pt x="1129" y="95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236" y="659"/>
                  </a:lnTo>
                  <a:lnTo>
                    <a:pt x="95" y="753"/>
                  </a:lnTo>
                  <a:lnTo>
                    <a:pt x="1" y="894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13"/>
                  </a:lnTo>
                  <a:lnTo>
                    <a:pt x="95" y="4654"/>
                  </a:lnTo>
                  <a:lnTo>
                    <a:pt x="236" y="4748"/>
                  </a:lnTo>
                  <a:lnTo>
                    <a:pt x="424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06"/>
                  </a:lnTo>
                  <a:lnTo>
                    <a:pt x="1411" y="5453"/>
                  </a:lnTo>
                  <a:lnTo>
                    <a:pt x="1552" y="5406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398" y="4795"/>
                  </a:lnTo>
                  <a:lnTo>
                    <a:pt x="2586" y="4748"/>
                  </a:lnTo>
                  <a:lnTo>
                    <a:pt x="2727" y="4654"/>
                  </a:lnTo>
                  <a:lnTo>
                    <a:pt x="2774" y="4513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894"/>
                  </a:lnTo>
                  <a:lnTo>
                    <a:pt x="2727" y="753"/>
                  </a:lnTo>
                  <a:lnTo>
                    <a:pt x="2586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95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2763865" y="1461071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411" y="1"/>
                  </a:moveTo>
                  <a:lnTo>
                    <a:pt x="1270" y="48"/>
                  </a:lnTo>
                  <a:lnTo>
                    <a:pt x="1129" y="142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424" y="659"/>
                  </a:lnTo>
                  <a:lnTo>
                    <a:pt x="236" y="706"/>
                  </a:lnTo>
                  <a:lnTo>
                    <a:pt x="95" y="800"/>
                  </a:lnTo>
                  <a:lnTo>
                    <a:pt x="1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60"/>
                  </a:lnTo>
                  <a:lnTo>
                    <a:pt x="95" y="4701"/>
                  </a:lnTo>
                  <a:lnTo>
                    <a:pt x="236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53"/>
                  </a:lnTo>
                  <a:lnTo>
                    <a:pt x="1552" y="5453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586" y="4795"/>
                  </a:lnTo>
                  <a:lnTo>
                    <a:pt x="2680" y="4701"/>
                  </a:lnTo>
                  <a:lnTo>
                    <a:pt x="2774" y="4560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941"/>
                  </a:lnTo>
                  <a:lnTo>
                    <a:pt x="2680" y="800"/>
                  </a:lnTo>
                  <a:lnTo>
                    <a:pt x="2586" y="706"/>
                  </a:lnTo>
                  <a:lnTo>
                    <a:pt x="2398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142"/>
                  </a:lnTo>
                  <a:lnTo>
                    <a:pt x="1552" y="48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2852016" y="1439571"/>
              <a:ext cx="65598" cy="124724"/>
            </a:xfrm>
            <a:custGeom>
              <a:avLst/>
              <a:gdLst/>
              <a:ahLst/>
              <a:cxnLst/>
              <a:rect l="l" t="t" r="r" b="b"/>
              <a:pathLst>
                <a:path w="2868" h="5453" extrusionOk="0">
                  <a:moveTo>
                    <a:pt x="2022" y="1505"/>
                  </a:moveTo>
                  <a:lnTo>
                    <a:pt x="2022" y="3949"/>
                  </a:lnTo>
                  <a:lnTo>
                    <a:pt x="894" y="3949"/>
                  </a:lnTo>
                  <a:lnTo>
                    <a:pt x="894" y="1505"/>
                  </a:lnTo>
                  <a:close/>
                  <a:moveTo>
                    <a:pt x="1458" y="1"/>
                  </a:moveTo>
                  <a:lnTo>
                    <a:pt x="1270" y="48"/>
                  </a:lnTo>
                  <a:lnTo>
                    <a:pt x="1176" y="142"/>
                  </a:lnTo>
                  <a:lnTo>
                    <a:pt x="1082" y="236"/>
                  </a:lnTo>
                  <a:lnTo>
                    <a:pt x="1035" y="424"/>
                  </a:lnTo>
                  <a:lnTo>
                    <a:pt x="1035" y="659"/>
                  </a:lnTo>
                  <a:lnTo>
                    <a:pt x="471" y="659"/>
                  </a:lnTo>
                  <a:lnTo>
                    <a:pt x="283" y="706"/>
                  </a:lnTo>
                  <a:lnTo>
                    <a:pt x="142" y="800"/>
                  </a:lnTo>
                  <a:lnTo>
                    <a:pt x="48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48" y="4560"/>
                  </a:lnTo>
                  <a:lnTo>
                    <a:pt x="142" y="4701"/>
                  </a:lnTo>
                  <a:lnTo>
                    <a:pt x="283" y="4795"/>
                  </a:lnTo>
                  <a:lnTo>
                    <a:pt x="1035" y="4795"/>
                  </a:lnTo>
                  <a:lnTo>
                    <a:pt x="1035" y="5030"/>
                  </a:lnTo>
                  <a:lnTo>
                    <a:pt x="1082" y="5218"/>
                  </a:lnTo>
                  <a:lnTo>
                    <a:pt x="1176" y="5359"/>
                  </a:lnTo>
                  <a:lnTo>
                    <a:pt x="1270" y="5453"/>
                  </a:lnTo>
                  <a:lnTo>
                    <a:pt x="1599" y="5453"/>
                  </a:lnTo>
                  <a:lnTo>
                    <a:pt x="1740" y="5359"/>
                  </a:lnTo>
                  <a:lnTo>
                    <a:pt x="1834" y="5218"/>
                  </a:lnTo>
                  <a:lnTo>
                    <a:pt x="1881" y="5030"/>
                  </a:lnTo>
                  <a:lnTo>
                    <a:pt x="1881" y="4795"/>
                  </a:lnTo>
                  <a:lnTo>
                    <a:pt x="2586" y="4795"/>
                  </a:lnTo>
                  <a:lnTo>
                    <a:pt x="2727" y="4701"/>
                  </a:lnTo>
                  <a:lnTo>
                    <a:pt x="2821" y="4560"/>
                  </a:lnTo>
                  <a:lnTo>
                    <a:pt x="2868" y="4372"/>
                  </a:lnTo>
                  <a:lnTo>
                    <a:pt x="2868" y="1082"/>
                  </a:lnTo>
                  <a:lnTo>
                    <a:pt x="2821" y="941"/>
                  </a:lnTo>
                  <a:lnTo>
                    <a:pt x="2727" y="800"/>
                  </a:lnTo>
                  <a:lnTo>
                    <a:pt x="2586" y="706"/>
                  </a:lnTo>
                  <a:lnTo>
                    <a:pt x="2445" y="659"/>
                  </a:lnTo>
                  <a:lnTo>
                    <a:pt x="1881" y="659"/>
                  </a:lnTo>
                  <a:lnTo>
                    <a:pt x="1881" y="424"/>
                  </a:lnTo>
                  <a:lnTo>
                    <a:pt x="1834" y="236"/>
                  </a:lnTo>
                  <a:lnTo>
                    <a:pt x="1740" y="142"/>
                  </a:lnTo>
                  <a:lnTo>
                    <a:pt x="1599" y="4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2942317" y="1418093"/>
              <a:ext cx="64523" cy="124701"/>
            </a:xfrm>
            <a:custGeom>
              <a:avLst/>
              <a:gdLst/>
              <a:ahLst/>
              <a:cxnLst/>
              <a:rect l="l" t="t" r="r" b="b"/>
              <a:pathLst>
                <a:path w="2821" h="5452" extrusionOk="0">
                  <a:moveTo>
                    <a:pt x="1974" y="1504"/>
                  </a:moveTo>
                  <a:lnTo>
                    <a:pt x="1974" y="3948"/>
                  </a:lnTo>
                  <a:lnTo>
                    <a:pt x="846" y="3948"/>
                  </a:lnTo>
                  <a:lnTo>
                    <a:pt x="846" y="1504"/>
                  </a:lnTo>
                  <a:close/>
                  <a:moveTo>
                    <a:pt x="1410" y="0"/>
                  </a:moveTo>
                  <a:lnTo>
                    <a:pt x="1269" y="47"/>
                  </a:lnTo>
                  <a:lnTo>
                    <a:pt x="1128" y="141"/>
                  </a:lnTo>
                  <a:lnTo>
                    <a:pt x="1034" y="235"/>
                  </a:lnTo>
                  <a:lnTo>
                    <a:pt x="987" y="423"/>
                  </a:lnTo>
                  <a:lnTo>
                    <a:pt x="987" y="658"/>
                  </a:lnTo>
                  <a:lnTo>
                    <a:pt x="423" y="658"/>
                  </a:lnTo>
                  <a:lnTo>
                    <a:pt x="235" y="705"/>
                  </a:lnTo>
                  <a:lnTo>
                    <a:pt x="141" y="799"/>
                  </a:lnTo>
                  <a:lnTo>
                    <a:pt x="47" y="940"/>
                  </a:lnTo>
                  <a:lnTo>
                    <a:pt x="0" y="1081"/>
                  </a:lnTo>
                  <a:lnTo>
                    <a:pt x="0" y="4371"/>
                  </a:lnTo>
                  <a:lnTo>
                    <a:pt x="47" y="4559"/>
                  </a:lnTo>
                  <a:lnTo>
                    <a:pt x="141" y="4700"/>
                  </a:lnTo>
                  <a:lnTo>
                    <a:pt x="235" y="4794"/>
                  </a:lnTo>
                  <a:lnTo>
                    <a:pt x="423" y="4841"/>
                  </a:lnTo>
                  <a:lnTo>
                    <a:pt x="987" y="4841"/>
                  </a:lnTo>
                  <a:lnTo>
                    <a:pt x="987" y="5029"/>
                  </a:lnTo>
                  <a:lnTo>
                    <a:pt x="1034" y="5217"/>
                  </a:lnTo>
                  <a:lnTo>
                    <a:pt x="1128" y="5358"/>
                  </a:lnTo>
                  <a:lnTo>
                    <a:pt x="1269" y="5452"/>
                  </a:lnTo>
                  <a:lnTo>
                    <a:pt x="1551" y="5452"/>
                  </a:lnTo>
                  <a:lnTo>
                    <a:pt x="1692" y="5358"/>
                  </a:lnTo>
                  <a:lnTo>
                    <a:pt x="1786" y="5217"/>
                  </a:lnTo>
                  <a:lnTo>
                    <a:pt x="1833" y="5029"/>
                  </a:lnTo>
                  <a:lnTo>
                    <a:pt x="1833" y="4841"/>
                  </a:lnTo>
                  <a:lnTo>
                    <a:pt x="2397" y="4841"/>
                  </a:lnTo>
                  <a:lnTo>
                    <a:pt x="2538" y="4794"/>
                  </a:lnTo>
                  <a:lnTo>
                    <a:pt x="2679" y="4700"/>
                  </a:lnTo>
                  <a:lnTo>
                    <a:pt x="2773" y="4559"/>
                  </a:lnTo>
                  <a:lnTo>
                    <a:pt x="2820" y="4371"/>
                  </a:lnTo>
                  <a:lnTo>
                    <a:pt x="2820" y="1081"/>
                  </a:lnTo>
                  <a:lnTo>
                    <a:pt x="2773" y="940"/>
                  </a:lnTo>
                  <a:lnTo>
                    <a:pt x="2679" y="799"/>
                  </a:lnTo>
                  <a:lnTo>
                    <a:pt x="2538" y="705"/>
                  </a:lnTo>
                  <a:lnTo>
                    <a:pt x="2397" y="658"/>
                  </a:lnTo>
                  <a:lnTo>
                    <a:pt x="1833" y="658"/>
                  </a:lnTo>
                  <a:lnTo>
                    <a:pt x="1833" y="423"/>
                  </a:lnTo>
                  <a:lnTo>
                    <a:pt x="1786" y="235"/>
                  </a:lnTo>
                  <a:lnTo>
                    <a:pt x="1692" y="141"/>
                  </a:lnTo>
                  <a:lnTo>
                    <a:pt x="1551" y="47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2674640" y="1633072"/>
              <a:ext cx="332200" cy="118274"/>
            </a:xfrm>
            <a:custGeom>
              <a:avLst/>
              <a:gdLst/>
              <a:ahLst/>
              <a:cxnLst/>
              <a:rect l="l" t="t" r="r" b="b"/>
              <a:pathLst>
                <a:path w="14524" h="5171" extrusionOk="0">
                  <a:moveTo>
                    <a:pt x="2586" y="3103"/>
                  </a:moveTo>
                  <a:lnTo>
                    <a:pt x="2586" y="4324"/>
                  </a:lnTo>
                  <a:lnTo>
                    <a:pt x="1693" y="4324"/>
                  </a:lnTo>
                  <a:lnTo>
                    <a:pt x="1693" y="3432"/>
                  </a:lnTo>
                  <a:lnTo>
                    <a:pt x="2586" y="3103"/>
                  </a:lnTo>
                  <a:close/>
                  <a:moveTo>
                    <a:pt x="6017" y="1881"/>
                  </a:moveTo>
                  <a:lnTo>
                    <a:pt x="6017" y="4324"/>
                  </a:lnTo>
                  <a:lnTo>
                    <a:pt x="5124" y="4324"/>
                  </a:lnTo>
                  <a:lnTo>
                    <a:pt x="5124" y="2210"/>
                  </a:lnTo>
                  <a:lnTo>
                    <a:pt x="6017" y="1881"/>
                  </a:lnTo>
                  <a:close/>
                  <a:moveTo>
                    <a:pt x="9448" y="1411"/>
                  </a:moveTo>
                  <a:lnTo>
                    <a:pt x="9448" y="4324"/>
                  </a:lnTo>
                  <a:lnTo>
                    <a:pt x="8555" y="4324"/>
                  </a:lnTo>
                  <a:lnTo>
                    <a:pt x="8555" y="1411"/>
                  </a:lnTo>
                  <a:close/>
                  <a:moveTo>
                    <a:pt x="12878" y="847"/>
                  </a:moveTo>
                  <a:lnTo>
                    <a:pt x="12878" y="4324"/>
                  </a:lnTo>
                  <a:lnTo>
                    <a:pt x="11985" y="4324"/>
                  </a:lnTo>
                  <a:lnTo>
                    <a:pt x="11985" y="847"/>
                  </a:lnTo>
                  <a:close/>
                  <a:moveTo>
                    <a:pt x="11563" y="1"/>
                  </a:moveTo>
                  <a:lnTo>
                    <a:pt x="11375" y="48"/>
                  </a:lnTo>
                  <a:lnTo>
                    <a:pt x="11281" y="142"/>
                  </a:lnTo>
                  <a:lnTo>
                    <a:pt x="11187" y="236"/>
                  </a:lnTo>
                  <a:lnTo>
                    <a:pt x="11140" y="424"/>
                  </a:lnTo>
                  <a:lnTo>
                    <a:pt x="11140" y="4324"/>
                  </a:lnTo>
                  <a:lnTo>
                    <a:pt x="10294" y="4277"/>
                  </a:lnTo>
                  <a:lnTo>
                    <a:pt x="10294" y="941"/>
                  </a:lnTo>
                  <a:lnTo>
                    <a:pt x="10294" y="800"/>
                  </a:lnTo>
                  <a:lnTo>
                    <a:pt x="10200" y="659"/>
                  </a:lnTo>
                  <a:lnTo>
                    <a:pt x="10059" y="565"/>
                  </a:lnTo>
                  <a:lnTo>
                    <a:pt x="9871" y="518"/>
                  </a:lnTo>
                  <a:lnTo>
                    <a:pt x="8132" y="518"/>
                  </a:lnTo>
                  <a:lnTo>
                    <a:pt x="7944" y="565"/>
                  </a:lnTo>
                  <a:lnTo>
                    <a:pt x="7803" y="659"/>
                  </a:lnTo>
                  <a:lnTo>
                    <a:pt x="7709" y="800"/>
                  </a:lnTo>
                  <a:lnTo>
                    <a:pt x="7709" y="941"/>
                  </a:lnTo>
                  <a:lnTo>
                    <a:pt x="7709" y="4277"/>
                  </a:lnTo>
                  <a:lnTo>
                    <a:pt x="6863" y="4277"/>
                  </a:lnTo>
                  <a:lnTo>
                    <a:pt x="6863" y="1317"/>
                  </a:lnTo>
                  <a:lnTo>
                    <a:pt x="6863" y="1176"/>
                  </a:lnTo>
                  <a:lnTo>
                    <a:pt x="6816" y="1082"/>
                  </a:lnTo>
                  <a:lnTo>
                    <a:pt x="6722" y="941"/>
                  </a:lnTo>
                  <a:lnTo>
                    <a:pt x="6534" y="894"/>
                  </a:lnTo>
                  <a:lnTo>
                    <a:pt x="6299" y="894"/>
                  </a:lnTo>
                  <a:lnTo>
                    <a:pt x="4560" y="1505"/>
                  </a:lnTo>
                  <a:lnTo>
                    <a:pt x="4419" y="1599"/>
                  </a:lnTo>
                  <a:lnTo>
                    <a:pt x="4325" y="1693"/>
                  </a:lnTo>
                  <a:lnTo>
                    <a:pt x="4278" y="1787"/>
                  </a:lnTo>
                  <a:lnTo>
                    <a:pt x="4231" y="1928"/>
                  </a:lnTo>
                  <a:lnTo>
                    <a:pt x="4231" y="4324"/>
                  </a:lnTo>
                  <a:lnTo>
                    <a:pt x="3479" y="4324"/>
                  </a:lnTo>
                  <a:lnTo>
                    <a:pt x="3479" y="2539"/>
                  </a:lnTo>
                  <a:lnTo>
                    <a:pt x="3432" y="2398"/>
                  </a:lnTo>
                  <a:lnTo>
                    <a:pt x="3385" y="2304"/>
                  </a:lnTo>
                  <a:lnTo>
                    <a:pt x="3291" y="2163"/>
                  </a:lnTo>
                  <a:lnTo>
                    <a:pt x="3150" y="2116"/>
                  </a:lnTo>
                  <a:lnTo>
                    <a:pt x="3009" y="2069"/>
                  </a:lnTo>
                  <a:lnTo>
                    <a:pt x="2868" y="2116"/>
                  </a:lnTo>
                  <a:lnTo>
                    <a:pt x="1129" y="2727"/>
                  </a:lnTo>
                  <a:lnTo>
                    <a:pt x="988" y="2821"/>
                  </a:lnTo>
                  <a:lnTo>
                    <a:pt x="894" y="2915"/>
                  </a:lnTo>
                  <a:lnTo>
                    <a:pt x="847" y="3009"/>
                  </a:lnTo>
                  <a:lnTo>
                    <a:pt x="847" y="3150"/>
                  </a:lnTo>
                  <a:lnTo>
                    <a:pt x="847" y="4324"/>
                  </a:lnTo>
                  <a:lnTo>
                    <a:pt x="424" y="4324"/>
                  </a:lnTo>
                  <a:lnTo>
                    <a:pt x="236" y="4371"/>
                  </a:lnTo>
                  <a:lnTo>
                    <a:pt x="95" y="4465"/>
                  </a:lnTo>
                  <a:lnTo>
                    <a:pt x="48" y="4606"/>
                  </a:lnTo>
                  <a:lnTo>
                    <a:pt x="1" y="4747"/>
                  </a:lnTo>
                  <a:lnTo>
                    <a:pt x="48" y="4888"/>
                  </a:lnTo>
                  <a:lnTo>
                    <a:pt x="95" y="5029"/>
                  </a:lnTo>
                  <a:lnTo>
                    <a:pt x="236" y="5123"/>
                  </a:lnTo>
                  <a:lnTo>
                    <a:pt x="424" y="5170"/>
                  </a:lnTo>
                  <a:lnTo>
                    <a:pt x="14100" y="5170"/>
                  </a:lnTo>
                  <a:lnTo>
                    <a:pt x="14288" y="5123"/>
                  </a:lnTo>
                  <a:lnTo>
                    <a:pt x="14429" y="5029"/>
                  </a:lnTo>
                  <a:lnTo>
                    <a:pt x="14476" y="4888"/>
                  </a:lnTo>
                  <a:lnTo>
                    <a:pt x="14523" y="4747"/>
                  </a:lnTo>
                  <a:lnTo>
                    <a:pt x="14476" y="4606"/>
                  </a:lnTo>
                  <a:lnTo>
                    <a:pt x="14429" y="4465"/>
                  </a:lnTo>
                  <a:lnTo>
                    <a:pt x="14288" y="4371"/>
                  </a:lnTo>
                  <a:lnTo>
                    <a:pt x="14100" y="4324"/>
                  </a:lnTo>
                  <a:lnTo>
                    <a:pt x="13771" y="4324"/>
                  </a:lnTo>
                  <a:lnTo>
                    <a:pt x="13771" y="424"/>
                  </a:lnTo>
                  <a:lnTo>
                    <a:pt x="13724" y="236"/>
                  </a:lnTo>
                  <a:lnTo>
                    <a:pt x="13630" y="142"/>
                  </a:lnTo>
                  <a:lnTo>
                    <a:pt x="13489" y="48"/>
                  </a:lnTo>
                  <a:lnTo>
                    <a:pt x="13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2674640" y="1554597"/>
              <a:ext cx="332200" cy="121499"/>
            </a:xfrm>
            <a:custGeom>
              <a:avLst/>
              <a:gdLst/>
              <a:ahLst/>
              <a:cxnLst/>
              <a:rect l="l" t="t" r="r" b="b"/>
              <a:pathLst>
                <a:path w="14524" h="5312" extrusionOk="0">
                  <a:moveTo>
                    <a:pt x="12972" y="1"/>
                  </a:moveTo>
                  <a:lnTo>
                    <a:pt x="12831" y="95"/>
                  </a:lnTo>
                  <a:lnTo>
                    <a:pt x="12737" y="189"/>
                  </a:lnTo>
                  <a:lnTo>
                    <a:pt x="12690" y="377"/>
                  </a:lnTo>
                  <a:lnTo>
                    <a:pt x="12690" y="565"/>
                  </a:lnTo>
                  <a:lnTo>
                    <a:pt x="12784" y="706"/>
                  </a:lnTo>
                  <a:lnTo>
                    <a:pt x="12925" y="800"/>
                  </a:lnTo>
                  <a:lnTo>
                    <a:pt x="13019" y="847"/>
                  </a:lnTo>
                  <a:lnTo>
                    <a:pt x="10482" y="2022"/>
                  </a:lnTo>
                  <a:lnTo>
                    <a:pt x="7239" y="2022"/>
                  </a:lnTo>
                  <a:lnTo>
                    <a:pt x="7098" y="2069"/>
                  </a:lnTo>
                  <a:lnTo>
                    <a:pt x="283" y="4513"/>
                  </a:lnTo>
                  <a:lnTo>
                    <a:pt x="95" y="4607"/>
                  </a:lnTo>
                  <a:lnTo>
                    <a:pt x="1" y="4701"/>
                  </a:lnTo>
                  <a:lnTo>
                    <a:pt x="1" y="4889"/>
                  </a:lnTo>
                  <a:lnTo>
                    <a:pt x="1" y="5030"/>
                  </a:lnTo>
                  <a:lnTo>
                    <a:pt x="48" y="5171"/>
                  </a:lnTo>
                  <a:lnTo>
                    <a:pt x="142" y="5265"/>
                  </a:lnTo>
                  <a:lnTo>
                    <a:pt x="283" y="5312"/>
                  </a:lnTo>
                  <a:lnTo>
                    <a:pt x="565" y="5312"/>
                  </a:lnTo>
                  <a:lnTo>
                    <a:pt x="7333" y="2868"/>
                  </a:lnTo>
                  <a:lnTo>
                    <a:pt x="10764" y="2868"/>
                  </a:lnTo>
                  <a:lnTo>
                    <a:pt x="13489" y="1552"/>
                  </a:lnTo>
                  <a:lnTo>
                    <a:pt x="13395" y="1787"/>
                  </a:lnTo>
                  <a:lnTo>
                    <a:pt x="13395" y="1975"/>
                  </a:lnTo>
                  <a:lnTo>
                    <a:pt x="13442" y="2116"/>
                  </a:lnTo>
                  <a:lnTo>
                    <a:pt x="13583" y="2257"/>
                  </a:lnTo>
                  <a:lnTo>
                    <a:pt x="13724" y="2304"/>
                  </a:lnTo>
                  <a:lnTo>
                    <a:pt x="13912" y="2351"/>
                  </a:lnTo>
                  <a:lnTo>
                    <a:pt x="14053" y="2257"/>
                  </a:lnTo>
                  <a:lnTo>
                    <a:pt x="14147" y="2163"/>
                  </a:lnTo>
                  <a:lnTo>
                    <a:pt x="14241" y="2022"/>
                  </a:lnTo>
                  <a:lnTo>
                    <a:pt x="14523" y="894"/>
                  </a:lnTo>
                  <a:lnTo>
                    <a:pt x="14523" y="753"/>
                  </a:lnTo>
                  <a:lnTo>
                    <a:pt x="14476" y="612"/>
                  </a:lnTo>
                  <a:lnTo>
                    <a:pt x="14382" y="471"/>
                  </a:lnTo>
                  <a:lnTo>
                    <a:pt x="14241" y="424"/>
                  </a:lnTo>
                  <a:lnTo>
                    <a:pt x="13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37"/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/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/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492;p51">
            <a:extLst>
              <a:ext uri="{FF2B5EF4-FFF2-40B4-BE49-F238E27FC236}">
                <a16:creationId xmlns:a16="http://schemas.microsoft.com/office/drawing/2014/main" id="{2AB31B55-26C5-94C9-5EC0-F035520CD969}"/>
              </a:ext>
            </a:extLst>
          </p:cNvPr>
          <p:cNvGrpSpPr/>
          <p:nvPr/>
        </p:nvGrpSpPr>
        <p:grpSpPr>
          <a:xfrm>
            <a:off x="6188664" y="1301465"/>
            <a:ext cx="572733" cy="572694"/>
            <a:chOff x="7456113" y="2056602"/>
            <a:chExt cx="332200" cy="333275"/>
          </a:xfrm>
        </p:grpSpPr>
        <p:sp>
          <p:nvSpPr>
            <p:cNvPr id="3" name="Google Shape;5493;p51">
              <a:extLst>
                <a:ext uri="{FF2B5EF4-FFF2-40B4-BE49-F238E27FC236}">
                  <a16:creationId xmlns:a16="http://schemas.microsoft.com/office/drawing/2014/main" id="{7BAD67B5-2254-027E-342B-D2E5F1C4F78F}"/>
                </a:ext>
              </a:extLst>
            </p:cNvPr>
            <p:cNvSpPr/>
            <p:nvPr/>
          </p:nvSpPr>
          <p:spPr>
            <a:xfrm>
              <a:off x="7456113" y="2056602"/>
              <a:ext cx="332200" cy="333275"/>
            </a:xfrm>
            <a:custGeom>
              <a:avLst/>
              <a:gdLst/>
              <a:ahLst/>
              <a:cxnLst/>
              <a:rect l="l" t="t" r="r" b="b"/>
              <a:pathLst>
                <a:path w="14524" h="14571" extrusionOk="0">
                  <a:moveTo>
                    <a:pt x="8930" y="847"/>
                  </a:moveTo>
                  <a:lnTo>
                    <a:pt x="9353" y="894"/>
                  </a:lnTo>
                  <a:lnTo>
                    <a:pt x="9729" y="988"/>
                  </a:lnTo>
                  <a:lnTo>
                    <a:pt x="10105" y="1082"/>
                  </a:lnTo>
                  <a:lnTo>
                    <a:pt x="10481" y="1223"/>
                  </a:lnTo>
                  <a:lnTo>
                    <a:pt x="10810" y="1364"/>
                  </a:lnTo>
                  <a:lnTo>
                    <a:pt x="11139" y="1552"/>
                  </a:lnTo>
                  <a:lnTo>
                    <a:pt x="11468" y="1787"/>
                  </a:lnTo>
                  <a:lnTo>
                    <a:pt x="12032" y="2257"/>
                  </a:lnTo>
                  <a:lnTo>
                    <a:pt x="12549" y="2774"/>
                  </a:lnTo>
                  <a:lnTo>
                    <a:pt x="12972" y="3385"/>
                  </a:lnTo>
                  <a:lnTo>
                    <a:pt x="13301" y="4090"/>
                  </a:lnTo>
                  <a:lnTo>
                    <a:pt x="13536" y="4748"/>
                  </a:lnTo>
                  <a:lnTo>
                    <a:pt x="13630" y="5500"/>
                  </a:lnTo>
                  <a:lnTo>
                    <a:pt x="13677" y="6252"/>
                  </a:lnTo>
                  <a:lnTo>
                    <a:pt x="13630" y="7004"/>
                  </a:lnTo>
                  <a:lnTo>
                    <a:pt x="13536" y="7333"/>
                  </a:lnTo>
                  <a:lnTo>
                    <a:pt x="13442" y="7709"/>
                  </a:lnTo>
                  <a:lnTo>
                    <a:pt x="13301" y="8085"/>
                  </a:lnTo>
                  <a:lnTo>
                    <a:pt x="13160" y="8414"/>
                  </a:lnTo>
                  <a:lnTo>
                    <a:pt x="12925" y="8790"/>
                  </a:lnTo>
                  <a:lnTo>
                    <a:pt x="12737" y="9119"/>
                  </a:lnTo>
                  <a:lnTo>
                    <a:pt x="12455" y="9448"/>
                  </a:lnTo>
                  <a:lnTo>
                    <a:pt x="12173" y="9730"/>
                  </a:lnTo>
                  <a:lnTo>
                    <a:pt x="11844" y="10059"/>
                  </a:lnTo>
                  <a:lnTo>
                    <a:pt x="11468" y="10341"/>
                  </a:lnTo>
                  <a:lnTo>
                    <a:pt x="11092" y="10576"/>
                  </a:lnTo>
                  <a:lnTo>
                    <a:pt x="10716" y="10764"/>
                  </a:lnTo>
                  <a:lnTo>
                    <a:pt x="10293" y="10952"/>
                  </a:lnTo>
                  <a:lnTo>
                    <a:pt x="9870" y="11093"/>
                  </a:lnTo>
                  <a:lnTo>
                    <a:pt x="9400" y="11187"/>
                  </a:lnTo>
                  <a:lnTo>
                    <a:pt x="8977" y="11234"/>
                  </a:lnTo>
                  <a:lnTo>
                    <a:pt x="8084" y="11234"/>
                  </a:lnTo>
                  <a:lnTo>
                    <a:pt x="7614" y="11187"/>
                  </a:lnTo>
                  <a:lnTo>
                    <a:pt x="7191" y="11093"/>
                  </a:lnTo>
                  <a:lnTo>
                    <a:pt x="6768" y="10952"/>
                  </a:lnTo>
                  <a:lnTo>
                    <a:pt x="6345" y="10811"/>
                  </a:lnTo>
                  <a:lnTo>
                    <a:pt x="5969" y="10576"/>
                  </a:lnTo>
                  <a:lnTo>
                    <a:pt x="5546" y="10341"/>
                  </a:lnTo>
                  <a:lnTo>
                    <a:pt x="5170" y="10059"/>
                  </a:lnTo>
                  <a:lnTo>
                    <a:pt x="4841" y="9777"/>
                  </a:lnTo>
                  <a:lnTo>
                    <a:pt x="4559" y="9448"/>
                  </a:lnTo>
                  <a:lnTo>
                    <a:pt x="4277" y="9119"/>
                  </a:lnTo>
                  <a:lnTo>
                    <a:pt x="4042" y="8743"/>
                  </a:lnTo>
                  <a:lnTo>
                    <a:pt x="3854" y="8414"/>
                  </a:lnTo>
                  <a:lnTo>
                    <a:pt x="3666" y="8038"/>
                  </a:lnTo>
                  <a:lnTo>
                    <a:pt x="3572" y="7662"/>
                  </a:lnTo>
                  <a:lnTo>
                    <a:pt x="3431" y="7239"/>
                  </a:lnTo>
                  <a:lnTo>
                    <a:pt x="3384" y="6863"/>
                  </a:lnTo>
                  <a:lnTo>
                    <a:pt x="3337" y="6487"/>
                  </a:lnTo>
                  <a:lnTo>
                    <a:pt x="3337" y="6064"/>
                  </a:lnTo>
                  <a:lnTo>
                    <a:pt x="3337" y="5688"/>
                  </a:lnTo>
                  <a:lnTo>
                    <a:pt x="3384" y="5265"/>
                  </a:lnTo>
                  <a:lnTo>
                    <a:pt x="3478" y="4889"/>
                  </a:lnTo>
                  <a:lnTo>
                    <a:pt x="3572" y="4513"/>
                  </a:lnTo>
                  <a:lnTo>
                    <a:pt x="3713" y="4137"/>
                  </a:lnTo>
                  <a:lnTo>
                    <a:pt x="3854" y="3761"/>
                  </a:lnTo>
                  <a:lnTo>
                    <a:pt x="4042" y="3432"/>
                  </a:lnTo>
                  <a:lnTo>
                    <a:pt x="4230" y="3103"/>
                  </a:lnTo>
                  <a:lnTo>
                    <a:pt x="4465" y="2774"/>
                  </a:lnTo>
                  <a:lnTo>
                    <a:pt x="4747" y="2492"/>
                  </a:lnTo>
                  <a:lnTo>
                    <a:pt x="5029" y="2210"/>
                  </a:lnTo>
                  <a:lnTo>
                    <a:pt x="5311" y="1928"/>
                  </a:lnTo>
                  <a:lnTo>
                    <a:pt x="5640" y="1693"/>
                  </a:lnTo>
                  <a:lnTo>
                    <a:pt x="5969" y="1458"/>
                  </a:lnTo>
                  <a:lnTo>
                    <a:pt x="6345" y="1317"/>
                  </a:lnTo>
                  <a:lnTo>
                    <a:pt x="6768" y="1129"/>
                  </a:lnTo>
                  <a:lnTo>
                    <a:pt x="7144" y="1035"/>
                  </a:lnTo>
                  <a:lnTo>
                    <a:pt x="7567" y="941"/>
                  </a:lnTo>
                  <a:lnTo>
                    <a:pt x="8037" y="847"/>
                  </a:lnTo>
                  <a:close/>
                  <a:moveTo>
                    <a:pt x="3807" y="9871"/>
                  </a:moveTo>
                  <a:lnTo>
                    <a:pt x="4230" y="10341"/>
                  </a:lnTo>
                  <a:lnTo>
                    <a:pt x="4700" y="10764"/>
                  </a:lnTo>
                  <a:lnTo>
                    <a:pt x="4089" y="11328"/>
                  </a:lnTo>
                  <a:lnTo>
                    <a:pt x="3196" y="10435"/>
                  </a:lnTo>
                  <a:lnTo>
                    <a:pt x="3807" y="9871"/>
                  </a:lnTo>
                  <a:close/>
                  <a:moveTo>
                    <a:pt x="2586" y="11046"/>
                  </a:moveTo>
                  <a:lnTo>
                    <a:pt x="3478" y="11939"/>
                  </a:lnTo>
                  <a:lnTo>
                    <a:pt x="1928" y="13536"/>
                  </a:lnTo>
                  <a:lnTo>
                    <a:pt x="1693" y="13677"/>
                  </a:lnTo>
                  <a:lnTo>
                    <a:pt x="1458" y="13724"/>
                  </a:lnTo>
                  <a:lnTo>
                    <a:pt x="1223" y="13677"/>
                  </a:lnTo>
                  <a:lnTo>
                    <a:pt x="1035" y="13536"/>
                  </a:lnTo>
                  <a:lnTo>
                    <a:pt x="894" y="13301"/>
                  </a:lnTo>
                  <a:lnTo>
                    <a:pt x="847" y="13066"/>
                  </a:lnTo>
                  <a:lnTo>
                    <a:pt x="894" y="12831"/>
                  </a:lnTo>
                  <a:lnTo>
                    <a:pt x="1035" y="12643"/>
                  </a:lnTo>
                  <a:lnTo>
                    <a:pt x="2586" y="11046"/>
                  </a:lnTo>
                  <a:close/>
                  <a:moveTo>
                    <a:pt x="8507" y="1"/>
                  </a:moveTo>
                  <a:lnTo>
                    <a:pt x="7896" y="48"/>
                  </a:lnTo>
                  <a:lnTo>
                    <a:pt x="7332" y="95"/>
                  </a:lnTo>
                  <a:lnTo>
                    <a:pt x="6768" y="236"/>
                  </a:lnTo>
                  <a:lnTo>
                    <a:pt x="6204" y="424"/>
                  </a:lnTo>
                  <a:lnTo>
                    <a:pt x="5640" y="706"/>
                  </a:lnTo>
                  <a:lnTo>
                    <a:pt x="5170" y="988"/>
                  </a:lnTo>
                  <a:lnTo>
                    <a:pt x="4653" y="1364"/>
                  </a:lnTo>
                  <a:lnTo>
                    <a:pt x="4230" y="1787"/>
                  </a:lnTo>
                  <a:lnTo>
                    <a:pt x="3901" y="2116"/>
                  </a:lnTo>
                  <a:lnTo>
                    <a:pt x="3572" y="2539"/>
                  </a:lnTo>
                  <a:lnTo>
                    <a:pt x="3290" y="2962"/>
                  </a:lnTo>
                  <a:lnTo>
                    <a:pt x="3055" y="3385"/>
                  </a:lnTo>
                  <a:lnTo>
                    <a:pt x="2868" y="3855"/>
                  </a:lnTo>
                  <a:lnTo>
                    <a:pt x="2727" y="4325"/>
                  </a:lnTo>
                  <a:lnTo>
                    <a:pt x="2586" y="4795"/>
                  </a:lnTo>
                  <a:lnTo>
                    <a:pt x="2492" y="5312"/>
                  </a:lnTo>
                  <a:lnTo>
                    <a:pt x="2492" y="5782"/>
                  </a:lnTo>
                  <a:lnTo>
                    <a:pt x="2445" y="6299"/>
                  </a:lnTo>
                  <a:lnTo>
                    <a:pt x="2492" y="6769"/>
                  </a:lnTo>
                  <a:lnTo>
                    <a:pt x="2586" y="7286"/>
                  </a:lnTo>
                  <a:lnTo>
                    <a:pt x="2680" y="7756"/>
                  </a:lnTo>
                  <a:lnTo>
                    <a:pt x="2868" y="8226"/>
                  </a:lnTo>
                  <a:lnTo>
                    <a:pt x="3055" y="8696"/>
                  </a:lnTo>
                  <a:lnTo>
                    <a:pt x="3290" y="9119"/>
                  </a:lnTo>
                  <a:lnTo>
                    <a:pt x="424" y="12033"/>
                  </a:lnTo>
                  <a:lnTo>
                    <a:pt x="236" y="12267"/>
                  </a:lnTo>
                  <a:lnTo>
                    <a:pt x="95" y="12502"/>
                  </a:lnTo>
                  <a:lnTo>
                    <a:pt x="1" y="12784"/>
                  </a:lnTo>
                  <a:lnTo>
                    <a:pt x="1" y="13066"/>
                  </a:lnTo>
                  <a:lnTo>
                    <a:pt x="1" y="13348"/>
                  </a:lnTo>
                  <a:lnTo>
                    <a:pt x="95" y="13630"/>
                  </a:lnTo>
                  <a:lnTo>
                    <a:pt x="236" y="13912"/>
                  </a:lnTo>
                  <a:lnTo>
                    <a:pt x="424" y="14147"/>
                  </a:lnTo>
                  <a:lnTo>
                    <a:pt x="659" y="14335"/>
                  </a:lnTo>
                  <a:lnTo>
                    <a:pt x="894" y="14429"/>
                  </a:lnTo>
                  <a:lnTo>
                    <a:pt x="1176" y="14523"/>
                  </a:lnTo>
                  <a:lnTo>
                    <a:pt x="1458" y="14570"/>
                  </a:lnTo>
                  <a:lnTo>
                    <a:pt x="1740" y="14523"/>
                  </a:lnTo>
                  <a:lnTo>
                    <a:pt x="2022" y="14429"/>
                  </a:lnTo>
                  <a:lnTo>
                    <a:pt x="2304" y="14335"/>
                  </a:lnTo>
                  <a:lnTo>
                    <a:pt x="2492" y="14147"/>
                  </a:lnTo>
                  <a:lnTo>
                    <a:pt x="5405" y="11234"/>
                  </a:lnTo>
                  <a:lnTo>
                    <a:pt x="5828" y="11516"/>
                  </a:lnTo>
                  <a:lnTo>
                    <a:pt x="6298" y="11704"/>
                  </a:lnTo>
                  <a:lnTo>
                    <a:pt x="6768" y="11845"/>
                  </a:lnTo>
                  <a:lnTo>
                    <a:pt x="7238" y="11986"/>
                  </a:lnTo>
                  <a:lnTo>
                    <a:pt x="7755" y="12080"/>
                  </a:lnTo>
                  <a:lnTo>
                    <a:pt x="9259" y="12080"/>
                  </a:lnTo>
                  <a:lnTo>
                    <a:pt x="9729" y="11986"/>
                  </a:lnTo>
                  <a:lnTo>
                    <a:pt x="10199" y="11845"/>
                  </a:lnTo>
                  <a:lnTo>
                    <a:pt x="10669" y="11704"/>
                  </a:lnTo>
                  <a:lnTo>
                    <a:pt x="11139" y="11516"/>
                  </a:lnTo>
                  <a:lnTo>
                    <a:pt x="11609" y="11281"/>
                  </a:lnTo>
                  <a:lnTo>
                    <a:pt x="12032" y="10999"/>
                  </a:lnTo>
                  <a:lnTo>
                    <a:pt x="12408" y="10670"/>
                  </a:lnTo>
                  <a:lnTo>
                    <a:pt x="12784" y="10341"/>
                  </a:lnTo>
                  <a:lnTo>
                    <a:pt x="13207" y="9871"/>
                  </a:lnTo>
                  <a:lnTo>
                    <a:pt x="13536" y="9401"/>
                  </a:lnTo>
                  <a:lnTo>
                    <a:pt x="13865" y="8884"/>
                  </a:lnTo>
                  <a:lnTo>
                    <a:pt x="14100" y="8367"/>
                  </a:lnTo>
                  <a:lnTo>
                    <a:pt x="14288" y="7803"/>
                  </a:lnTo>
                  <a:lnTo>
                    <a:pt x="14429" y="7239"/>
                  </a:lnTo>
                  <a:lnTo>
                    <a:pt x="14523" y="6628"/>
                  </a:lnTo>
                  <a:lnTo>
                    <a:pt x="14523" y="6064"/>
                  </a:lnTo>
                  <a:lnTo>
                    <a:pt x="14523" y="5453"/>
                  </a:lnTo>
                  <a:lnTo>
                    <a:pt x="14429" y="4889"/>
                  </a:lnTo>
                  <a:lnTo>
                    <a:pt x="14288" y="4278"/>
                  </a:lnTo>
                  <a:lnTo>
                    <a:pt x="14100" y="3761"/>
                  </a:lnTo>
                  <a:lnTo>
                    <a:pt x="13865" y="3197"/>
                  </a:lnTo>
                  <a:lnTo>
                    <a:pt x="13536" y="2680"/>
                  </a:lnTo>
                  <a:lnTo>
                    <a:pt x="13207" y="2210"/>
                  </a:lnTo>
                  <a:lnTo>
                    <a:pt x="12784" y="1787"/>
                  </a:lnTo>
                  <a:lnTo>
                    <a:pt x="12361" y="1364"/>
                  </a:lnTo>
                  <a:lnTo>
                    <a:pt x="11844" y="988"/>
                  </a:lnTo>
                  <a:lnTo>
                    <a:pt x="11327" y="706"/>
                  </a:lnTo>
                  <a:lnTo>
                    <a:pt x="10810" y="424"/>
                  </a:lnTo>
                  <a:lnTo>
                    <a:pt x="10246" y="236"/>
                  </a:lnTo>
                  <a:lnTo>
                    <a:pt x="9682" y="95"/>
                  </a:lnTo>
                  <a:lnTo>
                    <a:pt x="9071" y="48"/>
                  </a:lnTo>
                  <a:lnTo>
                    <a:pt x="8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94;p51">
              <a:extLst>
                <a:ext uri="{FF2B5EF4-FFF2-40B4-BE49-F238E27FC236}">
                  <a16:creationId xmlns:a16="http://schemas.microsoft.com/office/drawing/2014/main" id="{4471ABA1-7BE4-6EA6-2704-4B036BFA1143}"/>
                </a:ext>
              </a:extLst>
            </p:cNvPr>
            <p:cNvSpPr/>
            <p:nvPr/>
          </p:nvSpPr>
          <p:spPr>
            <a:xfrm>
              <a:off x="7551789" y="2096377"/>
              <a:ext cx="196749" cy="196749"/>
            </a:xfrm>
            <a:custGeom>
              <a:avLst/>
              <a:gdLst/>
              <a:ahLst/>
              <a:cxnLst/>
              <a:rect l="l" t="t" r="r" b="b"/>
              <a:pathLst>
                <a:path w="8602" h="8602" extrusionOk="0">
                  <a:moveTo>
                    <a:pt x="4324" y="894"/>
                  </a:moveTo>
                  <a:lnTo>
                    <a:pt x="4935" y="941"/>
                  </a:lnTo>
                  <a:lnTo>
                    <a:pt x="5546" y="1082"/>
                  </a:lnTo>
                  <a:lnTo>
                    <a:pt x="5828" y="1223"/>
                  </a:lnTo>
                  <a:lnTo>
                    <a:pt x="6110" y="1364"/>
                  </a:lnTo>
                  <a:lnTo>
                    <a:pt x="6392" y="1552"/>
                  </a:lnTo>
                  <a:lnTo>
                    <a:pt x="6627" y="1740"/>
                  </a:lnTo>
                  <a:lnTo>
                    <a:pt x="6862" y="1975"/>
                  </a:lnTo>
                  <a:lnTo>
                    <a:pt x="7097" y="2210"/>
                  </a:lnTo>
                  <a:lnTo>
                    <a:pt x="7285" y="2492"/>
                  </a:lnTo>
                  <a:lnTo>
                    <a:pt x="7426" y="2821"/>
                  </a:lnTo>
                  <a:lnTo>
                    <a:pt x="7567" y="3150"/>
                  </a:lnTo>
                  <a:lnTo>
                    <a:pt x="7661" y="3526"/>
                  </a:lnTo>
                  <a:lnTo>
                    <a:pt x="7755" y="3902"/>
                  </a:lnTo>
                  <a:lnTo>
                    <a:pt x="7755" y="4325"/>
                  </a:lnTo>
                  <a:lnTo>
                    <a:pt x="7755" y="4654"/>
                  </a:lnTo>
                  <a:lnTo>
                    <a:pt x="7708" y="5030"/>
                  </a:lnTo>
                  <a:lnTo>
                    <a:pt x="7614" y="5359"/>
                  </a:lnTo>
                  <a:lnTo>
                    <a:pt x="7520" y="5641"/>
                  </a:lnTo>
                  <a:lnTo>
                    <a:pt x="7332" y="5970"/>
                  </a:lnTo>
                  <a:lnTo>
                    <a:pt x="7191" y="6252"/>
                  </a:lnTo>
                  <a:lnTo>
                    <a:pt x="7003" y="6534"/>
                  </a:lnTo>
                  <a:lnTo>
                    <a:pt x="6768" y="6769"/>
                  </a:lnTo>
                  <a:lnTo>
                    <a:pt x="6533" y="7004"/>
                  </a:lnTo>
                  <a:lnTo>
                    <a:pt x="6251" y="7192"/>
                  </a:lnTo>
                  <a:lnTo>
                    <a:pt x="5969" y="7380"/>
                  </a:lnTo>
                  <a:lnTo>
                    <a:pt x="5640" y="7521"/>
                  </a:lnTo>
                  <a:lnTo>
                    <a:pt x="5358" y="7615"/>
                  </a:lnTo>
                  <a:lnTo>
                    <a:pt x="5029" y="7709"/>
                  </a:lnTo>
                  <a:lnTo>
                    <a:pt x="4653" y="7756"/>
                  </a:lnTo>
                  <a:lnTo>
                    <a:pt x="3948" y="7756"/>
                  </a:lnTo>
                  <a:lnTo>
                    <a:pt x="3619" y="7709"/>
                  </a:lnTo>
                  <a:lnTo>
                    <a:pt x="3290" y="7615"/>
                  </a:lnTo>
                  <a:lnTo>
                    <a:pt x="2961" y="7521"/>
                  </a:lnTo>
                  <a:lnTo>
                    <a:pt x="2679" y="7380"/>
                  </a:lnTo>
                  <a:lnTo>
                    <a:pt x="2397" y="7192"/>
                  </a:lnTo>
                  <a:lnTo>
                    <a:pt x="2115" y="7004"/>
                  </a:lnTo>
                  <a:lnTo>
                    <a:pt x="1880" y="6769"/>
                  </a:lnTo>
                  <a:lnTo>
                    <a:pt x="1645" y="6534"/>
                  </a:lnTo>
                  <a:lnTo>
                    <a:pt x="1457" y="6252"/>
                  </a:lnTo>
                  <a:lnTo>
                    <a:pt x="1269" y="5970"/>
                  </a:lnTo>
                  <a:lnTo>
                    <a:pt x="1128" y="5641"/>
                  </a:lnTo>
                  <a:lnTo>
                    <a:pt x="1034" y="5359"/>
                  </a:lnTo>
                  <a:lnTo>
                    <a:pt x="940" y="5030"/>
                  </a:lnTo>
                  <a:lnTo>
                    <a:pt x="893" y="4654"/>
                  </a:lnTo>
                  <a:lnTo>
                    <a:pt x="893" y="4325"/>
                  </a:lnTo>
                  <a:lnTo>
                    <a:pt x="893" y="3902"/>
                  </a:lnTo>
                  <a:lnTo>
                    <a:pt x="987" y="3526"/>
                  </a:lnTo>
                  <a:lnTo>
                    <a:pt x="1081" y="3150"/>
                  </a:lnTo>
                  <a:lnTo>
                    <a:pt x="1222" y="2821"/>
                  </a:lnTo>
                  <a:lnTo>
                    <a:pt x="1363" y="2492"/>
                  </a:lnTo>
                  <a:lnTo>
                    <a:pt x="1551" y="2210"/>
                  </a:lnTo>
                  <a:lnTo>
                    <a:pt x="1786" y="1975"/>
                  </a:lnTo>
                  <a:lnTo>
                    <a:pt x="2021" y="1740"/>
                  </a:lnTo>
                  <a:lnTo>
                    <a:pt x="2256" y="1552"/>
                  </a:lnTo>
                  <a:lnTo>
                    <a:pt x="2538" y="1364"/>
                  </a:lnTo>
                  <a:lnTo>
                    <a:pt x="2773" y="1223"/>
                  </a:lnTo>
                  <a:lnTo>
                    <a:pt x="3102" y="1082"/>
                  </a:lnTo>
                  <a:lnTo>
                    <a:pt x="3713" y="941"/>
                  </a:lnTo>
                  <a:lnTo>
                    <a:pt x="4324" y="894"/>
                  </a:lnTo>
                  <a:close/>
                  <a:moveTo>
                    <a:pt x="3901" y="1"/>
                  </a:moveTo>
                  <a:lnTo>
                    <a:pt x="3478" y="95"/>
                  </a:lnTo>
                  <a:lnTo>
                    <a:pt x="3055" y="189"/>
                  </a:lnTo>
                  <a:lnTo>
                    <a:pt x="2632" y="330"/>
                  </a:lnTo>
                  <a:lnTo>
                    <a:pt x="2256" y="518"/>
                  </a:lnTo>
                  <a:lnTo>
                    <a:pt x="1927" y="753"/>
                  </a:lnTo>
                  <a:lnTo>
                    <a:pt x="1598" y="988"/>
                  </a:lnTo>
                  <a:lnTo>
                    <a:pt x="1269" y="1270"/>
                  </a:lnTo>
                  <a:lnTo>
                    <a:pt x="987" y="1552"/>
                  </a:lnTo>
                  <a:lnTo>
                    <a:pt x="752" y="1881"/>
                  </a:lnTo>
                  <a:lnTo>
                    <a:pt x="517" y="2257"/>
                  </a:lnTo>
                  <a:lnTo>
                    <a:pt x="376" y="2633"/>
                  </a:lnTo>
                  <a:lnTo>
                    <a:pt x="235" y="3009"/>
                  </a:lnTo>
                  <a:lnTo>
                    <a:pt x="94" y="3432"/>
                  </a:lnTo>
                  <a:lnTo>
                    <a:pt x="47" y="3855"/>
                  </a:lnTo>
                  <a:lnTo>
                    <a:pt x="0" y="4325"/>
                  </a:lnTo>
                  <a:lnTo>
                    <a:pt x="47" y="4842"/>
                  </a:lnTo>
                  <a:lnTo>
                    <a:pt x="141" y="5312"/>
                  </a:lnTo>
                  <a:lnTo>
                    <a:pt x="282" y="5782"/>
                  </a:lnTo>
                  <a:lnTo>
                    <a:pt x="423" y="6205"/>
                  </a:lnTo>
                  <a:lnTo>
                    <a:pt x="658" y="6581"/>
                  </a:lnTo>
                  <a:lnTo>
                    <a:pt x="893" y="6910"/>
                  </a:lnTo>
                  <a:lnTo>
                    <a:pt x="1128" y="7239"/>
                  </a:lnTo>
                  <a:lnTo>
                    <a:pt x="1410" y="7521"/>
                  </a:lnTo>
                  <a:lnTo>
                    <a:pt x="1739" y="7803"/>
                  </a:lnTo>
                  <a:lnTo>
                    <a:pt x="2068" y="7991"/>
                  </a:lnTo>
                  <a:lnTo>
                    <a:pt x="2397" y="8179"/>
                  </a:lnTo>
                  <a:lnTo>
                    <a:pt x="2773" y="8320"/>
                  </a:lnTo>
                  <a:lnTo>
                    <a:pt x="3149" y="8461"/>
                  </a:lnTo>
                  <a:lnTo>
                    <a:pt x="3525" y="8555"/>
                  </a:lnTo>
                  <a:lnTo>
                    <a:pt x="3948" y="8602"/>
                  </a:lnTo>
                  <a:lnTo>
                    <a:pt x="4700" y="8602"/>
                  </a:lnTo>
                  <a:lnTo>
                    <a:pt x="5123" y="8555"/>
                  </a:lnTo>
                  <a:lnTo>
                    <a:pt x="5499" y="8461"/>
                  </a:lnTo>
                  <a:lnTo>
                    <a:pt x="5875" y="8320"/>
                  </a:lnTo>
                  <a:lnTo>
                    <a:pt x="6204" y="8179"/>
                  </a:lnTo>
                  <a:lnTo>
                    <a:pt x="6580" y="7991"/>
                  </a:lnTo>
                  <a:lnTo>
                    <a:pt x="6909" y="7803"/>
                  </a:lnTo>
                  <a:lnTo>
                    <a:pt x="7238" y="7521"/>
                  </a:lnTo>
                  <a:lnTo>
                    <a:pt x="7520" y="7239"/>
                  </a:lnTo>
                  <a:lnTo>
                    <a:pt x="7755" y="6910"/>
                  </a:lnTo>
                  <a:lnTo>
                    <a:pt x="7990" y="6581"/>
                  </a:lnTo>
                  <a:lnTo>
                    <a:pt x="8178" y="6205"/>
                  </a:lnTo>
                  <a:lnTo>
                    <a:pt x="8366" y="5782"/>
                  </a:lnTo>
                  <a:lnTo>
                    <a:pt x="8507" y="5312"/>
                  </a:lnTo>
                  <a:lnTo>
                    <a:pt x="8601" y="4842"/>
                  </a:lnTo>
                  <a:lnTo>
                    <a:pt x="8601" y="4325"/>
                  </a:lnTo>
                  <a:lnTo>
                    <a:pt x="8601" y="3855"/>
                  </a:lnTo>
                  <a:lnTo>
                    <a:pt x="8554" y="3432"/>
                  </a:lnTo>
                  <a:lnTo>
                    <a:pt x="8413" y="3009"/>
                  </a:lnTo>
                  <a:lnTo>
                    <a:pt x="8272" y="2633"/>
                  </a:lnTo>
                  <a:lnTo>
                    <a:pt x="8084" y="2257"/>
                  </a:lnTo>
                  <a:lnTo>
                    <a:pt x="7896" y="1881"/>
                  </a:lnTo>
                  <a:lnTo>
                    <a:pt x="7661" y="1552"/>
                  </a:lnTo>
                  <a:lnTo>
                    <a:pt x="7379" y="1270"/>
                  </a:lnTo>
                  <a:lnTo>
                    <a:pt x="7050" y="988"/>
                  </a:lnTo>
                  <a:lnTo>
                    <a:pt x="6721" y="753"/>
                  </a:lnTo>
                  <a:lnTo>
                    <a:pt x="6392" y="518"/>
                  </a:lnTo>
                  <a:lnTo>
                    <a:pt x="6016" y="330"/>
                  </a:lnTo>
                  <a:lnTo>
                    <a:pt x="5593" y="189"/>
                  </a:lnTo>
                  <a:lnTo>
                    <a:pt x="5170" y="95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95;p51">
              <a:extLst>
                <a:ext uri="{FF2B5EF4-FFF2-40B4-BE49-F238E27FC236}">
                  <a16:creationId xmlns:a16="http://schemas.microsoft.com/office/drawing/2014/main" id="{68DC96DC-A8DA-5489-4E93-2BA54276CD32}"/>
                </a:ext>
              </a:extLst>
            </p:cNvPr>
            <p:cNvSpPr/>
            <p:nvPr/>
          </p:nvSpPr>
          <p:spPr>
            <a:xfrm>
              <a:off x="7613064" y="2134003"/>
              <a:ext cx="80648" cy="121499"/>
            </a:xfrm>
            <a:custGeom>
              <a:avLst/>
              <a:gdLst/>
              <a:ahLst/>
              <a:cxnLst/>
              <a:rect l="l" t="t" r="r" b="b"/>
              <a:pathLst>
                <a:path w="3526" h="5312" extrusionOk="0">
                  <a:moveTo>
                    <a:pt x="2350" y="1552"/>
                  </a:moveTo>
                  <a:lnTo>
                    <a:pt x="2491" y="1599"/>
                  </a:lnTo>
                  <a:lnTo>
                    <a:pt x="2585" y="1693"/>
                  </a:lnTo>
                  <a:lnTo>
                    <a:pt x="2679" y="1787"/>
                  </a:lnTo>
                  <a:lnTo>
                    <a:pt x="2679" y="1928"/>
                  </a:lnTo>
                  <a:lnTo>
                    <a:pt x="2679" y="2022"/>
                  </a:lnTo>
                  <a:lnTo>
                    <a:pt x="2585" y="2163"/>
                  </a:lnTo>
                  <a:lnTo>
                    <a:pt x="2491" y="2210"/>
                  </a:lnTo>
                  <a:lnTo>
                    <a:pt x="2350" y="2257"/>
                  </a:lnTo>
                  <a:lnTo>
                    <a:pt x="846" y="2257"/>
                  </a:lnTo>
                  <a:lnTo>
                    <a:pt x="846" y="1552"/>
                  </a:lnTo>
                  <a:close/>
                  <a:moveTo>
                    <a:pt x="2350" y="3056"/>
                  </a:moveTo>
                  <a:lnTo>
                    <a:pt x="2491" y="3103"/>
                  </a:lnTo>
                  <a:lnTo>
                    <a:pt x="2632" y="3197"/>
                  </a:lnTo>
                  <a:lnTo>
                    <a:pt x="2679" y="3338"/>
                  </a:lnTo>
                  <a:lnTo>
                    <a:pt x="2679" y="3526"/>
                  </a:lnTo>
                  <a:lnTo>
                    <a:pt x="2632" y="3620"/>
                  </a:lnTo>
                  <a:lnTo>
                    <a:pt x="2538" y="3714"/>
                  </a:lnTo>
                  <a:lnTo>
                    <a:pt x="2444" y="3761"/>
                  </a:lnTo>
                  <a:lnTo>
                    <a:pt x="846" y="3761"/>
                  </a:lnTo>
                  <a:lnTo>
                    <a:pt x="846" y="3056"/>
                  </a:lnTo>
                  <a:close/>
                  <a:moveTo>
                    <a:pt x="799" y="1"/>
                  </a:moveTo>
                  <a:lnTo>
                    <a:pt x="658" y="95"/>
                  </a:lnTo>
                  <a:lnTo>
                    <a:pt x="564" y="236"/>
                  </a:lnTo>
                  <a:lnTo>
                    <a:pt x="517" y="424"/>
                  </a:lnTo>
                  <a:lnTo>
                    <a:pt x="517" y="706"/>
                  </a:lnTo>
                  <a:lnTo>
                    <a:pt x="423" y="706"/>
                  </a:lnTo>
                  <a:lnTo>
                    <a:pt x="282" y="753"/>
                  </a:lnTo>
                  <a:lnTo>
                    <a:pt x="141" y="847"/>
                  </a:lnTo>
                  <a:lnTo>
                    <a:pt x="47" y="988"/>
                  </a:lnTo>
                  <a:lnTo>
                    <a:pt x="0" y="1129"/>
                  </a:lnTo>
                  <a:lnTo>
                    <a:pt x="0" y="4184"/>
                  </a:lnTo>
                  <a:lnTo>
                    <a:pt x="47" y="4372"/>
                  </a:lnTo>
                  <a:lnTo>
                    <a:pt x="141" y="4466"/>
                  </a:lnTo>
                  <a:lnTo>
                    <a:pt x="282" y="4560"/>
                  </a:lnTo>
                  <a:lnTo>
                    <a:pt x="423" y="4607"/>
                  </a:lnTo>
                  <a:lnTo>
                    <a:pt x="470" y="4607"/>
                  </a:lnTo>
                  <a:lnTo>
                    <a:pt x="470" y="4889"/>
                  </a:lnTo>
                  <a:lnTo>
                    <a:pt x="517" y="5077"/>
                  </a:lnTo>
                  <a:lnTo>
                    <a:pt x="611" y="5218"/>
                  </a:lnTo>
                  <a:lnTo>
                    <a:pt x="752" y="5312"/>
                  </a:lnTo>
                  <a:lnTo>
                    <a:pt x="1081" y="5312"/>
                  </a:lnTo>
                  <a:lnTo>
                    <a:pt x="1175" y="5218"/>
                  </a:lnTo>
                  <a:lnTo>
                    <a:pt x="1316" y="5077"/>
                  </a:lnTo>
                  <a:lnTo>
                    <a:pt x="1316" y="4889"/>
                  </a:lnTo>
                  <a:lnTo>
                    <a:pt x="1316" y="4607"/>
                  </a:lnTo>
                  <a:lnTo>
                    <a:pt x="1880" y="4607"/>
                  </a:lnTo>
                  <a:lnTo>
                    <a:pt x="1880" y="4889"/>
                  </a:lnTo>
                  <a:lnTo>
                    <a:pt x="1927" y="5077"/>
                  </a:lnTo>
                  <a:lnTo>
                    <a:pt x="2021" y="5218"/>
                  </a:lnTo>
                  <a:lnTo>
                    <a:pt x="2162" y="5312"/>
                  </a:lnTo>
                  <a:lnTo>
                    <a:pt x="2444" y="5312"/>
                  </a:lnTo>
                  <a:lnTo>
                    <a:pt x="2585" y="5218"/>
                  </a:lnTo>
                  <a:lnTo>
                    <a:pt x="2679" y="5077"/>
                  </a:lnTo>
                  <a:lnTo>
                    <a:pt x="2726" y="4889"/>
                  </a:lnTo>
                  <a:lnTo>
                    <a:pt x="2726" y="4560"/>
                  </a:lnTo>
                  <a:lnTo>
                    <a:pt x="3008" y="4419"/>
                  </a:lnTo>
                  <a:lnTo>
                    <a:pt x="3196" y="4231"/>
                  </a:lnTo>
                  <a:lnTo>
                    <a:pt x="3384" y="3996"/>
                  </a:lnTo>
                  <a:lnTo>
                    <a:pt x="3478" y="3714"/>
                  </a:lnTo>
                  <a:lnTo>
                    <a:pt x="3525" y="3479"/>
                  </a:lnTo>
                  <a:lnTo>
                    <a:pt x="3478" y="3197"/>
                  </a:lnTo>
                  <a:lnTo>
                    <a:pt x="3384" y="2915"/>
                  </a:lnTo>
                  <a:lnTo>
                    <a:pt x="3243" y="2680"/>
                  </a:lnTo>
                  <a:lnTo>
                    <a:pt x="3384" y="2398"/>
                  </a:lnTo>
                  <a:lnTo>
                    <a:pt x="3478" y="2163"/>
                  </a:lnTo>
                  <a:lnTo>
                    <a:pt x="3525" y="1881"/>
                  </a:lnTo>
                  <a:lnTo>
                    <a:pt x="3478" y="1599"/>
                  </a:lnTo>
                  <a:lnTo>
                    <a:pt x="3384" y="1317"/>
                  </a:lnTo>
                  <a:lnTo>
                    <a:pt x="3196" y="1129"/>
                  </a:lnTo>
                  <a:lnTo>
                    <a:pt x="3008" y="941"/>
                  </a:lnTo>
                  <a:lnTo>
                    <a:pt x="2726" y="800"/>
                  </a:lnTo>
                  <a:lnTo>
                    <a:pt x="2726" y="424"/>
                  </a:lnTo>
                  <a:lnTo>
                    <a:pt x="2679" y="236"/>
                  </a:lnTo>
                  <a:lnTo>
                    <a:pt x="2585" y="95"/>
                  </a:lnTo>
                  <a:lnTo>
                    <a:pt x="2444" y="1"/>
                  </a:lnTo>
                  <a:lnTo>
                    <a:pt x="2162" y="1"/>
                  </a:lnTo>
                  <a:lnTo>
                    <a:pt x="2021" y="95"/>
                  </a:lnTo>
                  <a:lnTo>
                    <a:pt x="1927" y="236"/>
                  </a:lnTo>
                  <a:lnTo>
                    <a:pt x="1880" y="424"/>
                  </a:lnTo>
                  <a:lnTo>
                    <a:pt x="1880" y="706"/>
                  </a:lnTo>
                  <a:lnTo>
                    <a:pt x="1410" y="706"/>
                  </a:lnTo>
                  <a:lnTo>
                    <a:pt x="1410" y="424"/>
                  </a:lnTo>
                  <a:lnTo>
                    <a:pt x="1363" y="236"/>
                  </a:lnTo>
                  <a:lnTo>
                    <a:pt x="1269" y="95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/>
          <p:cNvSpPr txBox="1">
            <a:spLocks noGrp="1"/>
          </p:cNvSpPr>
          <p:nvPr>
            <p:ph type="subTitle" idx="1"/>
          </p:nvPr>
        </p:nvSpPr>
        <p:spPr>
          <a:xfrm>
            <a:off x="197073" y="2312579"/>
            <a:ext cx="4735720" cy="2120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 </a:t>
            </a:r>
            <a:r>
              <a:rPr lang="en-US" b="1" dirty="0"/>
              <a:t>Total Annual </a:t>
            </a:r>
            <a:r>
              <a:rPr lang="en-US" dirty="0"/>
              <a:t>Import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(product - economic sector - manufacturing stage – region)</a:t>
            </a: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2- </a:t>
            </a:r>
            <a:r>
              <a:rPr lang="en-US" b="1" dirty="0"/>
              <a:t>Percentage Distributions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(total imports - Regional - Manufacturing stage – Sector)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3- </a:t>
            </a:r>
            <a:r>
              <a:rPr lang="en-US" b="1" dirty="0"/>
              <a:t>Growth &amp; Change Metrics</a:t>
            </a:r>
          </a:p>
          <a:p>
            <a:pPr marL="0" indent="0"/>
            <a:r>
              <a:rPr lang="en-US" dirty="0"/>
              <a:t>(Year-over-year change rates - Crisis period impact –</a:t>
            </a:r>
          </a:p>
          <a:p>
            <a:pPr marL="0" indent="0"/>
            <a:r>
              <a:rPr lang="en-US" dirty="0"/>
              <a:t> Sector growth rates)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1CD19D7-A271-BC17-18E1-36123FEE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63B09C1F-8B7A-63E5-5869-16500B1F8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F4019FD5-09B6-D8D3-C1D4-7B702F58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71344"/>
              </p:ext>
            </p:extLst>
          </p:nvPr>
        </p:nvGraphicFramePr>
        <p:xfrm>
          <a:off x="720000" y="1226820"/>
          <a:ext cx="7704000" cy="2699790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Amani Mustafa Mahmoud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Eid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Creating physical database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Fawzy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EDA (Exploratory Data Analysis) Using SQL querying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Yehia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Work Sans Medium"/>
                        </a:rPr>
                        <a:t>Data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Al-Sayed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Recommendations and solutions study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Maher Mahmoud Maher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facilitator, predictive analysis, presentation 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9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0429E8-F261-00FA-1CC5-1AB8814B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4F5E6C-F5C3-1A7D-C355-203CAAC887A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BE4D76C9-3969-B2BC-7006-0D478D154A80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09A35E4-84E1-485A-F604-02B5441EC3D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560C6AA-7591-B019-0495-4589EC1EF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1974" y="132768"/>
            <a:ext cx="4041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E4741E3-732D-B07F-38AA-5F02987272E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1310ACD-13D3-B067-7766-AD9B0AA15D83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26BD9C4-9FB9-7CD5-5680-86DED7480EF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DEADFE4-F04F-9DDB-649B-F46C26F27B4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FA60F82-1D58-F3F8-E5A4-DC8C85CB830D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CA8439-2F90-8455-BDB2-4E9C4A59C82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21025CE-3660-C91F-BF81-F45352C492D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D4C99D72-3373-53E1-D7BE-ACB4105CFFC0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E64AA8-5CEA-DB7F-749B-202E1B5179E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A4ED795-089E-CEDC-3419-A24BDE650923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18F74142-DE84-CBB7-A0DD-B56FE12802C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E517CEA-E1C6-F1F8-77A9-15E2A46B0325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88A9DF7-32F0-34D8-C3AE-68CA0E03FE41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F68F5B5F-2F47-2719-1542-9FDBBD52E1C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258DB9F-A8EC-430E-A020-251CBC9038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1982" y="715207"/>
            <a:ext cx="3194564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F956588-5E71-4B85-A4DA-8A2549CF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00"/>
            <a:ext cx="5754143" cy="17920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2C6F0-697D-8302-4C51-64BD5D4C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622" y="1831337"/>
            <a:ext cx="6706181" cy="3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2886EDF-99CF-ECC6-5061-704272FE7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B8CEF3C-0FED-C6B9-B423-F9E5B2CD093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0A7D861-7D75-0E12-FB2B-8EE58E0D35F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CE6B1B0E-2F89-64C9-5425-06E72A7B45CC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B278B10-D297-C515-E4AA-0D76CC456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BAAC3A-9A91-D31D-B2B4-C6561FAF8FF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F58EC339-C192-0CEA-1E90-C4833A3810A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4EF252AF-6B9A-C37D-E0DF-98F147EB1E4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2FD1689-5ED8-4D20-B864-3CA4F607A54E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5FB80D3-3614-8913-C71B-0B04BC0958EA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D1E2AD8-C270-AD00-0950-DE0E7E32D5B9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7A1D0F5-99AC-B5B7-2269-6EDB5FA54E6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2A7B608-6926-7DF6-F4A2-25D6DBA2633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A38763E-1034-EAE1-6C6B-8AB0347CA0C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DF7CD2C3-E622-B624-370F-48E60DC85EA1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E1847AA-47FF-2577-F130-AB61D4260D0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2FA4CA0-9E4D-E204-172A-748F6636576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F503C80-6000-332E-D80B-5874FF95956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FFDAE8-9876-C254-A6CA-211C113600F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3E21A8BE-DE0F-1916-2EB3-E571D90BAB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3973" y="542839"/>
            <a:ext cx="6090027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95C4CE94-DF71-76FC-1DC2-7C1C5AC1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9859"/>
            <a:ext cx="9144000" cy="171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FC66D-F0C7-DD44-4C97-58B31149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8" y="2632923"/>
            <a:ext cx="7326503" cy="25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28D82E60-479B-1829-024F-4A8CFBF6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8E853F6-4F0F-F3C0-8F88-FB2F08D032E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618FB3E-2FBD-B155-F1D4-F621416847CF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82FB782-EBB8-713E-0EC0-6984EE5BD3E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7E0E6DC-74E2-846F-D40D-18E2195E8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67065F2F-0EBB-5EDC-541D-95CF4F2CFF0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1BC5E4C-6339-E850-C1E0-E770514A6C3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AD7C567-EC57-1E1C-6D84-F7A863F982BC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CC58779B-956F-54C2-B455-634BC2CFA9D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AEEFFBDD-B189-C2B2-A615-3D1F2585A321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3BE445F-684B-269C-F4EB-9B69822A0DA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5DA508E5-FD8E-24A4-FF78-103AD2EE51E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50E7A13-152A-06CD-3EE7-8595C11B12C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B653B5EF-6A3D-D332-64D0-6081547248A3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02A6278-19D5-5A8E-CE0C-AA62BB2FA60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31BB62D-37B8-E032-3492-86F3579C919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A616289-C6DB-50E9-A3D7-DCD45CA190A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5C9A49E-AC96-144B-1BEE-DD695C37D712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313D6C4-51FA-F258-8941-34142D7BDB4A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C258BDE5-FB50-DAD9-0DCA-38FA07B500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477" y="676718"/>
            <a:ext cx="7704000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1. </a:t>
            </a:r>
            <a:r>
              <a:rPr lang="en-US" sz="1400" dirty="0">
                <a:latin typeface="+mn-lt"/>
              </a:rPr>
              <a:t>Overall Imports</a:t>
            </a:r>
            <a:r>
              <a:rPr lang="en-US" sz="1400" b="0" dirty="0">
                <a:latin typeface="+mn-lt"/>
              </a:rPr>
              <a:t>: Egypt's total imports rose from $28.66 billion in 2005 to $77.52 billion in 2023, indicating a substantial increase of 170%.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Top Trading Partners</a:t>
            </a:r>
            <a:r>
              <a:rPr lang="en-US" sz="1400" b="0" dirty="0">
                <a:latin typeface="+mn-lt"/>
              </a:rPr>
              <a:t>: The USA, China, and Germany were Egypt’s main suppliers in 2023, accounting for 42% of total imports.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3. </a:t>
            </a:r>
            <a:r>
              <a:rPr lang="en-US" sz="1400" dirty="0">
                <a:latin typeface="+mn-lt"/>
              </a:rPr>
              <a:t>Major Import Categories</a:t>
            </a:r>
            <a:r>
              <a:rPr lang="en-US" sz="1400" b="0" dirty="0">
                <a:latin typeface="+mn-lt"/>
              </a:rPr>
              <a:t>: Machinery (28%), mineral fuels (15%), and food (12%) dominated import categories.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4. </a:t>
            </a:r>
            <a:r>
              <a:rPr lang="en-US" sz="1400" dirty="0">
                <a:latin typeface="+mn-lt"/>
              </a:rPr>
              <a:t>Growth Trends</a:t>
            </a:r>
            <a:r>
              <a:rPr lang="en-US" sz="1400" b="0" dirty="0">
                <a:latin typeface="+mn-lt"/>
              </a:rPr>
              <a:t>: Significant growth in imports from China and the USA, with China’s share increasing from 6.8% in 2005 to 13.8% in 2023.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6. </a:t>
            </a:r>
            <a:r>
              <a:rPr lang="en-US" sz="1400" dirty="0">
                <a:latin typeface="+mn-lt"/>
              </a:rPr>
              <a:t>Raw Materials</a:t>
            </a:r>
            <a:r>
              <a:rPr lang="en-US" sz="1400" b="0" dirty="0">
                <a:latin typeface="+mn-lt"/>
              </a:rPr>
              <a:t>: Remained significant, peaking at $17.84 billion in 2017.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7. </a:t>
            </a:r>
            <a:r>
              <a:rPr lang="en-US" sz="1400" dirty="0">
                <a:latin typeface="+mn-lt"/>
              </a:rPr>
              <a:t>Intermediate Goods</a:t>
            </a:r>
            <a:r>
              <a:rPr lang="en-US" sz="1400" b="0" dirty="0">
                <a:latin typeface="+mn-lt"/>
              </a:rPr>
              <a:t>: Fluctuated, with a rise to $6.64 billion in 2021.Final Goods: Steady growth, especially in consumer non-durable goods, reaching $12.15 billion in 2021.</a:t>
            </a:r>
          </a:p>
        </p:txBody>
      </p:sp>
    </p:spTree>
    <p:extLst>
      <p:ext uri="{BB962C8B-B14F-4D97-AF65-F5344CB8AC3E}">
        <p14:creationId xmlns:p14="http://schemas.microsoft.com/office/powerpoint/2010/main" val="3556804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E70CE24-A2B7-7450-BCEC-4E2FEFDD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DD702C21-E076-3565-930E-07CA352979E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A8E0714-B722-5D01-738C-90C19D23FD83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23CF3A0C-7FD4-B5DA-9AA0-776024F72EB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313B45F-B874-B3D0-E584-140FCD1AD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A6E517-D622-B3A6-5C65-194C1C20127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DC1CEBE-98F8-8C72-99B1-2D6FFB7CA1BA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B214649-4408-E6C2-52BA-DCF37D847792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88E7B10-58B7-B44F-2984-A5F54CB9FEB7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C459619B-A605-CCA2-0EE4-ACB482A05A3B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DF9EF27-2CA8-B2BC-88BB-30F8CEFBA2F0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66C3A6E5-4561-9970-9464-7D23E85FAB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ABB9279-9266-1E27-1AD3-0633E02F9D5C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49E9DD3-F177-0A94-C559-B5999C133AC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A41CC9-AFC7-C132-1E53-E5878E2296F7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45D0D36-9C83-4B5A-DDF1-2945BE87506D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04F5888F-E5E7-B17C-F026-4789765D2D8B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2547158E-AA9B-057C-DD64-6DC6D0A873A6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A8A6435C-7D3C-2308-6C30-244E287F69C7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4E03D5A5-B21E-6702-9C32-8C03D41160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783" y="57541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8. </a:t>
            </a:r>
            <a:r>
              <a:rPr lang="en-US" sz="1400" dirty="0">
                <a:latin typeface="+mn-lt"/>
              </a:rPr>
              <a:t>Raw materials </a:t>
            </a:r>
            <a:r>
              <a:rPr lang="en-US" sz="1400" b="0" dirty="0">
                <a:latin typeface="+mn-lt"/>
              </a:rPr>
              <a:t>averaged 20-24%, </a:t>
            </a:r>
            <a:r>
              <a:rPr lang="en-US" sz="1400" dirty="0">
                <a:latin typeface="+mn-lt"/>
              </a:rPr>
              <a:t>intermediate goods </a:t>
            </a:r>
            <a:r>
              <a:rPr lang="en-US" sz="1400" b="0" dirty="0">
                <a:latin typeface="+mn-lt"/>
              </a:rPr>
              <a:t>around 6-10%, and final goods grew over time.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9. </a:t>
            </a:r>
            <a:r>
              <a:rPr lang="en-US" sz="1400" dirty="0">
                <a:latin typeface="+mn-lt"/>
              </a:rPr>
              <a:t>Key Year</a:t>
            </a:r>
            <a:r>
              <a:rPr lang="en-US" sz="1400" b="0" dirty="0">
                <a:latin typeface="+mn-lt"/>
              </a:rPr>
              <a:t>: 2021 marked a peak in consumer non-durable goods due to changing demand.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10. Key Findings on Imports by Economic Sector (2005-2023)</a:t>
            </a:r>
          </a:p>
          <a:p>
            <a:pPr marL="1254125" indent="-966788" algn="l"/>
            <a:r>
              <a:rPr lang="en-US" sz="1400" dirty="0">
                <a:latin typeface="+mn-lt"/>
              </a:rPr>
              <a:t>Top Sector</a:t>
            </a:r>
            <a:r>
              <a:rPr lang="en-US" sz="1400" b="0" dirty="0">
                <a:latin typeface="+mn-lt"/>
              </a:rPr>
              <a:t>: </a:t>
            </a:r>
            <a:r>
              <a:rPr lang="en-US" sz="1400" dirty="0">
                <a:latin typeface="+mn-lt"/>
              </a:rPr>
              <a:t>Oil merchandise </a:t>
            </a:r>
            <a:r>
              <a:rPr lang="en-US" sz="1400" b="0" dirty="0">
                <a:latin typeface="+mn-lt"/>
              </a:rPr>
              <a:t>consistently had the highest import value, peaking at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approximately $12.49 billion in 2017.</a:t>
            </a:r>
          </a:p>
          <a:p>
            <a:pPr marL="1254125" indent="-966788" algn="l"/>
            <a:r>
              <a:rPr lang="en-US" sz="1400" b="0" dirty="0">
                <a:latin typeface="+mn-lt"/>
              </a:rPr>
              <a:t>Other Significant Sectors: </a:t>
            </a:r>
            <a:r>
              <a:rPr lang="en-US" sz="1400" dirty="0">
                <a:latin typeface="+mn-lt"/>
              </a:rPr>
              <a:t>Base metals </a:t>
            </a:r>
            <a:r>
              <a:rPr lang="en-US" sz="1400" b="0" dirty="0">
                <a:latin typeface="+mn-lt"/>
              </a:rPr>
              <a:t>&amp; products and </a:t>
            </a:r>
            <a:r>
              <a:rPr lang="en-US" sz="1400" dirty="0">
                <a:latin typeface="+mn-lt"/>
              </a:rPr>
              <a:t>chemicals merchandise </a:t>
            </a:r>
            <a:r>
              <a:rPr lang="en-US" sz="1400" b="0" dirty="0">
                <a:latin typeface="+mn-lt"/>
              </a:rPr>
              <a:t>were major contributors. Vehicles, cars, and transportation also recorded substantial imports.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11. </a:t>
            </a:r>
            <a:r>
              <a:rPr lang="en-US" sz="1400" dirty="0">
                <a:latin typeface="+mn-lt"/>
              </a:rPr>
              <a:t>Impact of Global Economic Crises </a:t>
            </a:r>
            <a:r>
              <a:rPr lang="en-US" sz="1400" b="0" dirty="0">
                <a:latin typeface="+mn-lt"/>
              </a:rPr>
              <a:t>on Egypt's Imports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2008 Financial Crisis</a:t>
            </a:r>
            <a:r>
              <a:rPr lang="en-US" sz="1400" b="0" dirty="0">
                <a:latin typeface="+mn-lt"/>
              </a:rPr>
              <a:t>: Total Imports (2008): $50.34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Decline in 2009: Imports fell to $48.99 billion, a decrease of 2.68%.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COVID-19 Pandemic</a:t>
            </a:r>
            <a:r>
              <a:rPr lang="en-US" sz="1400" b="0" dirty="0">
                <a:latin typeface="+mn-lt"/>
              </a:rPr>
              <a:t>: Total Imports (2020): $70.74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Significant Growth in 2021: Imports surged to $87.30 billion,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		            reflecting a 23.42% increase from 2020.</a:t>
            </a:r>
          </a:p>
        </p:txBody>
      </p:sp>
    </p:spTree>
    <p:extLst>
      <p:ext uri="{BB962C8B-B14F-4D97-AF65-F5344CB8AC3E}">
        <p14:creationId xmlns:p14="http://schemas.microsoft.com/office/powerpoint/2010/main" val="126759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5230DF24-E5B8-A985-AA93-5FC97A0F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5B861FBB-F0E7-5DE0-74D7-FB1FCB6B142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AC2C8947-044B-8934-E5AA-0B243C19F696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51CE9F86-0DD2-9223-AAB2-33B9C9488D3B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EC56E8E-3E3A-5C71-DB08-0E75266A9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DA6B200-0209-630B-AE0F-17BA33004C27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6F873C12-5C34-12D7-D8BD-E79622563687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8C755801-4D41-EC3A-FF9C-ED990E06557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8994E1-63B2-9DD2-4F03-177452DCD92D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321BE27C-B452-32FF-512E-A93110DA4889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6B9233F-005B-7B5B-14C8-1C7085EEE7AF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EECF28A-6663-0089-665C-330D925D77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ECD313B-0041-53D6-73AC-8AC1F763450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272D4CF-28D9-1C06-2E9A-2DEC6F1B90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016CBD2-E892-490F-2A95-7C6FE43828B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4766BA6-89D8-5E9B-2A0C-F618A85171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ED228902-26AF-77DE-8780-E197C471C06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4CB2414-10AA-B9CE-5DCE-804B4343C145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E2C1DE9-2FEB-617C-72F8-1D354F656C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2F0DBBF-29FD-5EC7-260D-492A3A2CB9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419" y="68477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12. Total imports Yearly </a:t>
            </a:r>
            <a:r>
              <a:rPr lang="en-US" sz="1400" dirty="0">
                <a:latin typeface="+mn-lt"/>
              </a:rPr>
              <a:t>Growth Rates</a:t>
            </a:r>
            <a:r>
              <a:rPr lang="en-US" sz="1400" b="0" dirty="0">
                <a:latin typeface="+mn-lt"/>
              </a:rPr>
              <a:t>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2021: Peak increase of 23.42%.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2022: Notable decline of 18.92% after a peak in 2021.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13. </a:t>
            </a:r>
            <a:r>
              <a:rPr lang="en-US" sz="1400" dirty="0">
                <a:latin typeface="+mn-lt"/>
              </a:rPr>
              <a:t>Most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Vehicles &amp; Transportation: Decline: $2.68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Base Metals &amp; Products: Decline: $1.89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Chemicals Merchandise: Decline: $1.81 billion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14. </a:t>
            </a:r>
            <a:r>
              <a:rPr lang="en-US" sz="1400" dirty="0">
                <a:latin typeface="+mn-lt"/>
              </a:rPr>
              <a:t>Least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Oil Merchandise: Decline: $138.10 million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Machinery &amp; Equipment: Decline: $1.27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Cotton &amp; Textiles: Decline: $1.29 billion</a:t>
            </a:r>
          </a:p>
        </p:txBody>
      </p:sp>
    </p:spTree>
    <p:extLst>
      <p:ext uri="{BB962C8B-B14F-4D97-AF65-F5344CB8AC3E}">
        <p14:creationId xmlns:p14="http://schemas.microsoft.com/office/powerpoint/2010/main" val="264243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348C03AD-85C2-D9DC-8B30-C4466BC5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A9A2F84F-59A4-0DD8-338B-82AB223D93B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6F12255F-9749-880F-ED7F-D03F19FCF38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5F125F7F-55A3-70F2-3D70-0653827D1AFA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7DE77C3C-CF77-1DE9-5FEE-9EFAD86727C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3EB83771-7ACF-817C-DE98-42236FAA8EB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74ED9E98-7974-FE1F-BA4F-877011C1046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28CC1BE7-217F-DB71-3DF4-9198FDA4CABF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AEE05164-0B04-A7C0-C021-352232B10E07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BF1D0D3-2628-FB89-D3B6-5BD4C87DB372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E1A9DEB-5B4B-FC8D-1307-6E755EE59FCA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5C6DD3D-7088-B6F5-CAC8-4C05652F98D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399CD265-D364-D195-D5F7-1015190E816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FE218CE5-186D-E11E-89C8-DF076CE947EF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35FA841-5C0A-9DB1-3355-E03FEB87CABF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A11544E7-7694-A849-0808-8F383E37784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B0CCCCE-FB3E-DDB9-D364-638AE630F7EE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2D8688B-4552-8827-35B1-C0456409B00F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DC10565-CA63-5901-3C00-673AE20EA197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FDCAD839-DCF6-737C-91C6-2060EDDDC873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B765FFFB-2BB8-1009-A368-8859857378D4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8D13C2C9-857C-FE21-DABE-2ED228F7A634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D25742B-5DA1-40AF-1B88-D3D21AB0EFAA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34D6891-944E-A7E3-8D74-9A988F62AA90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6A643520-604B-64CB-8659-4573B105C20F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515D012-4D88-0A63-DBEC-57F8CA7A14B8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73D87EE6-689C-7722-B34C-5B9D821D513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69BA206-E4CF-49A0-20D4-598A9E490BB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F92C57E9-C8FC-50BD-A1AB-96A925A1D157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EB452891-CCAE-16F2-3727-910E154C88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60330360-EC7F-851F-A12E-6B635DB38D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1AAF4CC-8DF9-2A9E-C5B9-36E21E6B8B8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CA26406E-81C9-D17E-95C4-A9044208DCF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0CBF012-8635-9DC4-05DB-C77CAB02FB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FC1B94-FFFD-4C63-BCA7-3E8AAB7369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5FBAA276-2CA4-D00B-4BEA-457B7F8278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4F84D57E-FB48-A60F-09E8-67A246C5BC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3CE6986A-1546-BF92-C498-C3538081B07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FC2CD3E1-3DE2-50BA-5018-32DFC56B3F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B6E3EE4-9BA8-39C4-E26B-0556380F09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47EF281F-12B0-142D-004B-58B4C5BF68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2599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Predictive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89ABB05F-A585-7F07-4235-C520208AD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04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0FE35D19-21BC-79D8-8D5B-1574D7BF23E6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70528A3C-B085-B531-E803-EAC796FC97B3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B8B3C007-905C-842A-07FD-FD8412277CB3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28A75295-A09C-0707-D06D-DEBEEF0304A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E860367B-819D-B232-FA25-A0603DA78285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5AB0A265-5039-9AA5-7D91-BCB6A346924C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89310AA3-0835-0EA9-C662-A5B895B5216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74D2D2DC-171A-3A30-6AE6-D49D868F4B93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B15B0FBF-2FBB-D037-0531-EA4CFACD4D7C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B98DD687-D4B5-E67C-B3A6-4031A7D0EB9C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B36031C-A79C-4379-2F1B-22B9B4754C5D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2E358AF9-D12F-AE66-1F6C-76F231D730F2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EFFBDC60-228A-FD12-2F67-82726BB25D7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DA12AAD5-1B1A-0229-C00C-1EB5B58E1BD4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B6E14BD1-F741-5701-8A16-965CFD018A7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B2D614-3449-3E6A-92C5-6606319DE0E8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66764C93-9B9D-1C98-00B3-A55EAC653ECF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71281ABF-4A51-7547-815E-0C39AB020701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22AA83E5-7D74-576C-D2F6-5FC293F9181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67D40E6F-704A-3176-CF59-AB1E25AC88C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2965D63D-6FE7-FCBF-1220-9A100867349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6B48E5A-33E4-BA87-C0C4-4A1FF05FAAC5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EB588176-A5BF-01F5-D86C-23621C7AA62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A53D533-0BC4-D407-FE09-0D886FB2286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7ECD978-F963-BD98-EC41-E92572E4A267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F4F8270-1926-873C-3074-D3DE916DA8AF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4D4C1388-BFA8-D2E8-791C-27287DFC1B18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54B6328-61F3-7800-425F-01620F76B3B0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09BC0452-BE5D-A95F-3A67-4EE7417FB878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E44FDC78-2025-D11E-E8A0-5F93681E219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DD8C4A85-61D4-BCA0-091C-A4FC221BBDF9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4AAA51CB-C41B-FD8E-3629-CD18C19E8F28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C35BCB7B-CA5E-C458-0F8B-004ACE6A48B9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705E7260-2C88-90C1-3C27-E3620D6C5C09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FF3CD2E2-CB03-873D-1A65-9B069BFAABD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651E57E6-5C5E-E6BD-BA92-12C6E2E7069F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58A6267-F513-312F-680A-866A927C1AB9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42190A7B-E161-FB4F-4111-0040EDE4878F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6999E36-CCED-3E5A-9A15-260EC595F646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0A26CEB0-29F6-22B1-F415-F49AEE1BD534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EFB2344F-E93D-6FC0-83B8-1F1CD0E4815B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E5996B0-F764-EE49-137D-4410148059A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1BED405-1A65-E905-3EB6-8F6C8B7A0902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C18687D-7A23-F5FF-D9E0-B75626F1C0D2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8FF3714-42B2-1686-2600-DDCD42F58C0B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23B9001C-379A-F33A-512E-D5DD76048BC3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7C96C8D0-5BAF-511F-1DE1-DAB26338A593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B6FF1BFB-3157-C0FD-9B29-2251E2830018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CC0E82A7-0B30-79B5-B83E-C3AA2FF2B23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7CEF506B-31BF-8248-35ED-3A1A1B95F512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33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D2253A2-1818-5F0A-8FBE-30B74714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0A50031-C90F-5448-5F62-107ACADD408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2A690DA-948E-AE88-24F6-329CE59788F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D294080-7172-7CEC-BD00-A7B524E594A8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66D0BD-E896-406A-D800-884CF9CBE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9B8FC5C4-3D3D-BBC3-FA5D-982D4609C4B6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D12B227-BF0F-5E58-740F-4DC60C77ED86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710A840A-9B41-B83B-74E8-AA5D4279454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2515085-1607-FACE-BC7A-BBF2C581E779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D781F36F-2946-45E2-979C-1A3C6ACCE91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A61F28B-3182-E386-1AE3-9E4FE0CD1CD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17525720-A90C-CC72-F8B8-0358BED4A86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3F5EBEF-F5DE-E942-34BD-54E9D114245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4FC24A4F-14CE-8EB0-B8C0-190600559AB6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C2DACEF9-6F20-8FDB-5BAD-49880AFB578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AB28127-8681-91C8-73FE-9389F3191EC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4BC17FC-6DA3-5771-FD0D-C0AC03FDD50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C9D972-5B1A-C8A9-2A8E-9BC9412DDCE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D77C4B48-383B-2315-E9A9-5BED0CC94D6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8EB1188C-4355-66B3-18C6-6C881C7D4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Targeting </a:t>
            </a:r>
            <a:r>
              <a:rPr lang="en-US" sz="1400" dirty="0">
                <a:latin typeface="+mn-lt"/>
              </a:rPr>
              <a:t>Sectors Imports </a:t>
            </a:r>
            <a:r>
              <a:rPr lang="en-US" sz="1400" b="0" dirty="0">
                <a:latin typeface="+mn-lt"/>
              </a:rPr>
              <a:t>only for analysis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Remove</a:t>
            </a:r>
            <a:r>
              <a:rPr lang="en-US" sz="1400" b="0" dirty="0">
                <a:latin typeface="+mn-lt"/>
              </a:rPr>
              <a:t> unwanted columns using power query</a:t>
            </a:r>
            <a:endParaRPr lang="ar-EG" sz="1400" b="0" dirty="0">
              <a:latin typeface="+mn-lt"/>
            </a:endParaRP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Transform the data to have a </a:t>
            </a:r>
            <a:r>
              <a:rPr lang="en-US" sz="1400" u="sng" dirty="0">
                <a:latin typeface="+mn-lt"/>
              </a:rPr>
              <a:t>chronological time order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by pivoting.</a:t>
            </a:r>
          </a:p>
        </p:txBody>
      </p:sp>
      <p:pic>
        <p:nvPicPr>
          <p:cNvPr id="4" name="Picture 3" descr="A screenshot of a data&#10;&#10;Description automatically generated">
            <a:extLst>
              <a:ext uri="{FF2B5EF4-FFF2-40B4-BE49-F238E27FC236}">
                <a16:creationId xmlns:a16="http://schemas.microsoft.com/office/drawing/2014/main" id="{8CED5F05-C92C-1889-8098-323DE058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473"/>
            <a:ext cx="4290130" cy="4675909"/>
          </a:xfrm>
          <a:prstGeom prst="rect">
            <a:avLst/>
          </a:prstGeom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CD16A35-524B-A2E2-FFBC-719FBAC3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0"/>
          <a:stretch/>
        </p:blipFill>
        <p:spPr>
          <a:xfrm>
            <a:off x="4641576" y="1746126"/>
            <a:ext cx="5743867" cy="33946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BC904F-BE57-EDC9-C377-72E511DCDE02}"/>
              </a:ext>
            </a:extLst>
          </p:cNvPr>
          <p:cNvSpPr/>
          <p:nvPr/>
        </p:nvSpPr>
        <p:spPr>
          <a:xfrm>
            <a:off x="4267271" y="2839753"/>
            <a:ext cx="702404" cy="737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C4724F-50DC-AB00-5682-B517306E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BE61457D-569C-14EB-47B2-7E50AC75ACB1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F8D8D173-D11E-8916-DBDE-C4AC67D99E8D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F849FA-02B9-41BD-80CE-57F85FE4FBF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F3073C-1B93-F8B7-3017-D9C42B303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using Python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FBBD12A8-645A-4D69-880E-5820861B39A0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97CE448-DE5A-966C-D8D6-D637B19436EE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6037A25-6A76-D842-7ACD-3058DA5318A3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F6F4C04-B9D0-D76B-E325-B4FA8ABD5CC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E3F0514-1F61-7F16-B39D-3E1637B989C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A8801AAE-43FB-10A4-1789-982140D4803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E53D064B-CA37-8325-4A1C-36BE3DC5C93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FE0911EB-09AB-E94E-6688-EF16B3C1EC5F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DBA2DF2-BAD1-368A-9F1C-22EA7BBBD0B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FFE1A3A-6963-8547-1EE6-B68539688C82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DDA4445-4E6C-C313-E101-6026F873C29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D6FDBB-7D61-9B14-A80A-8E00A7DECDA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49962C2-26E4-542B-0647-5D95AB34ED0F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B3F5B16-66E2-B8FE-D3E8-D16E59C7FD5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3B162A2-4323-1930-DF9E-6425C2D4DA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</a:t>
            </a:r>
            <a:r>
              <a:rPr lang="en-US" sz="1400" dirty="0">
                <a:latin typeface="+mn-lt"/>
              </a:rPr>
              <a:t>Import the csv </a:t>
            </a:r>
            <a:r>
              <a:rPr lang="en-US" sz="1400" b="0" dirty="0">
                <a:latin typeface="+mn-lt"/>
              </a:rPr>
              <a:t>with Pandas Library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Change </a:t>
            </a:r>
            <a:r>
              <a:rPr lang="en-US" sz="1400" dirty="0">
                <a:latin typeface="+mn-lt"/>
              </a:rPr>
              <a:t>year column datatype </a:t>
            </a:r>
            <a:r>
              <a:rPr lang="en-US" sz="1400" b="0" dirty="0">
                <a:latin typeface="+mn-lt"/>
              </a:rPr>
              <a:t>to Datetime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E446889-6D5A-6571-703A-C2E20FD3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0" y="1578656"/>
            <a:ext cx="8093141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5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972684-BDA6-386F-2455-F725196A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1B8ED7-B18A-53F0-4484-D7DBD04A226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0EBEC17-2625-F7E0-8B58-592413410B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129267-10E6-66D7-E4F3-83BB22FD36CE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8641F8D1-6B7C-D447-D099-2040EEC2A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for stationary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212F6BC-2FB0-9485-9DF3-A26714CDDB54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519733E3-46F0-30E0-2690-2C118310977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B74B32C-332B-8110-8CFB-CDD3A2B1C3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CBDE53-33DF-15AA-DD8F-D6AC107EF6BC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07B5DAD-89F3-34C0-7F0E-6661169A301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3CB22D8-7BAE-796E-51B6-1FF053CBFD3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884116A-9486-7516-C2E0-4A597C9B2E4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2AFA5F97-31C2-D090-A64A-9994FA7FE6F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CF23C51-64AF-9D83-6CC4-0E0106B10442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9A11211E-E9C0-8EC9-241A-C5A3A6017FC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2995CB-4317-D251-5910-44008C23BE4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1D4EB2AC-3A3E-ADF9-8D75-16071F943FA7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F34F65-86E6-FB80-E0DB-250E07FC78C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42321888-9C3F-71AF-7AF2-4CDCB53CEC4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3C2A6CC-5BCB-00E7-CBC8-9760DA963D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1525" y="470378"/>
            <a:ext cx="608095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Appling the ADfuller Test on columns to check for stationary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Target: </a:t>
            </a:r>
            <a:r>
              <a:rPr lang="en-US" sz="1400" b="0" dirty="0">
                <a:latin typeface="+mn-lt"/>
              </a:rPr>
              <a:t>Predicting the values of imports for </a:t>
            </a:r>
            <a:r>
              <a:rPr lang="en-US" sz="1400" u="sng" dirty="0">
                <a:latin typeface="+mn-lt"/>
              </a:rPr>
              <a:t>oil sector </a:t>
            </a:r>
            <a:r>
              <a:rPr lang="en-US" sz="1400" dirty="0">
                <a:latin typeface="+mn-lt"/>
              </a:rPr>
              <a:t>for </a:t>
            </a:r>
            <a:r>
              <a:rPr lang="en-US" sz="1400" u="sng" dirty="0">
                <a:latin typeface="+mn-lt"/>
              </a:rPr>
              <a:t>next 3 years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4" name="Picture 3" descr="A screenshot of a data sheet&#10;&#10;Description automatically generated">
            <a:extLst>
              <a:ext uri="{FF2B5EF4-FFF2-40B4-BE49-F238E27FC236}">
                <a16:creationId xmlns:a16="http://schemas.microsoft.com/office/drawing/2014/main" id="{7E17C343-386D-2E2F-72D0-DCD0127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42" y="1108992"/>
            <a:ext cx="4723260" cy="4675909"/>
          </a:xfrm>
          <a:prstGeom prst="rect">
            <a:avLst/>
          </a:prstGeom>
        </p:spPr>
      </p:pic>
      <p:sp>
        <p:nvSpPr>
          <p:cNvPr id="5" name="Google Shape;3430;p32">
            <a:extLst>
              <a:ext uri="{FF2B5EF4-FFF2-40B4-BE49-F238E27FC236}">
                <a16:creationId xmlns:a16="http://schemas.microsoft.com/office/drawing/2014/main" id="{FA1CA3AC-FDB6-D77C-430B-45705DF478BC}"/>
              </a:ext>
            </a:extLst>
          </p:cNvPr>
          <p:cNvSpPr txBox="1">
            <a:spLocks/>
          </p:cNvSpPr>
          <p:nvPr/>
        </p:nvSpPr>
        <p:spPr>
          <a:xfrm>
            <a:off x="147137" y="1336933"/>
            <a:ext cx="2273325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• P-Value</a:t>
            </a:r>
            <a:r>
              <a:rPr lang="en-US" sz="1400" dirty="0">
                <a:latin typeface="+mn-lt"/>
              </a:rPr>
              <a:t> &lt; 0.05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• T-stat</a:t>
            </a:r>
            <a:r>
              <a:rPr lang="en-US" sz="1400" dirty="0">
                <a:latin typeface="+mn-lt"/>
              </a:rPr>
              <a:t> &lt; 5% crit value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+mn-lt"/>
              </a:rPr>
              <a:t> Which indicate that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</a:t>
            </a:r>
            <a:r>
              <a:rPr lang="en-US" sz="1400" b="1" u="sng" dirty="0">
                <a:latin typeface="+mn-lt"/>
              </a:rPr>
              <a:t>Oil sector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is </a:t>
            </a:r>
            <a:r>
              <a:rPr lang="en-US" sz="1400" b="1" u="sng" dirty="0">
                <a:latin typeface="+mn-lt"/>
              </a:rPr>
              <a:t>stationary</a:t>
            </a:r>
            <a:endParaRPr lang="en" sz="1400" b="1" u="sng" dirty="0"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68D334-2D31-122A-8395-E88290B3BA2A}"/>
              </a:ext>
            </a:extLst>
          </p:cNvPr>
          <p:cNvSpPr/>
          <p:nvPr/>
        </p:nvSpPr>
        <p:spPr>
          <a:xfrm rot="4123563">
            <a:off x="612477" y="3500750"/>
            <a:ext cx="251429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145E1CB7-4E02-CA38-344A-FC0363E581A8}"/>
              </a:ext>
            </a:extLst>
          </p:cNvPr>
          <p:cNvSpPr txBox="1">
            <a:spLocks/>
          </p:cNvSpPr>
          <p:nvPr/>
        </p:nvSpPr>
        <p:spPr>
          <a:xfrm>
            <a:off x="6916019" y="1770091"/>
            <a:ext cx="2583667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*Picking a TSA model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non-integrated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</a:t>
            </a:r>
            <a:r>
              <a:rPr lang="en-US" sz="1400" u="sng" dirty="0">
                <a:latin typeface="+mn-lt"/>
              </a:rPr>
              <a:t>stationary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Non-</a:t>
            </a:r>
            <a:r>
              <a:rPr lang="en-US" sz="1400" u="sng" dirty="0">
                <a:latin typeface="+mn-lt"/>
              </a:rPr>
              <a:t>stationary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68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D3FCC053-7E8C-B0D0-0CDD-D1D3FD71A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71D046A8-ABE2-5A84-18B9-3DD5B5ED18A3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663B9C3-A082-13D3-AA7C-A4F77F5A08E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7D8DA4D3-D44E-12DB-D74F-56CE3281101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75B1DD7-11F5-8CBE-9502-8B8630BA5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14A85585-11BC-0EEF-607E-9A553836B943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B8260534-D686-9D42-0D17-8C9EEC129E79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4274DC4-71BC-1C1A-8F6F-D5258F4501F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02C0103E-EEA2-C386-C51C-497B2E0BDD70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C52AE9F-3F34-E3C8-2BE8-9ED22BC33C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88404065-AD75-641B-DD77-A7D3612E888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7C1C400-3A69-EB75-9B55-0583F96CE5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09B8BD7-DAD4-2CA5-00FD-42E67509E52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07DEBA19-ED1A-A4FE-39B7-6C1CFED299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50DAC711-0FE2-BFA7-5B1D-64B11E9D06A6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942DCA98-7358-FF3D-C900-6F692868121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228067-A936-444F-38D9-829A3690072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594FFD21-6F9B-F464-E605-F4E3D96E55F0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23E8D22-E405-A3D5-1C4E-DC7650ED8C8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A8BB7684-7207-95C8-501D-401CBA679F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9200" y="470378"/>
            <a:ext cx="7406639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Due to the </a:t>
            </a:r>
            <a:r>
              <a:rPr lang="en-US" sz="1400" u="sng" dirty="0">
                <a:latin typeface="+mn-lt"/>
              </a:rPr>
              <a:t>short length </a:t>
            </a:r>
            <a:r>
              <a:rPr lang="en-US" sz="1400" b="0" dirty="0">
                <a:latin typeface="+mn-lt"/>
              </a:rPr>
              <a:t>of the provided data there was </a:t>
            </a:r>
            <a:r>
              <a:rPr lang="en-US" sz="1400" u="sng" dirty="0">
                <a:latin typeface="+mn-lt"/>
              </a:rPr>
              <a:t>no Accurate TSA model </a:t>
            </a:r>
          </a:p>
          <a:p>
            <a:pPr marL="0" lvl="0" indent="0" rtl="0"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could </a:t>
            </a:r>
            <a:r>
              <a:rPr lang="en-US" sz="1400" dirty="0">
                <a:latin typeface="+mn-lt"/>
              </a:rPr>
              <a:t>reliably predict</a:t>
            </a:r>
            <a:r>
              <a:rPr lang="en-US" sz="1400" b="0" dirty="0">
                <a:latin typeface="+mn-lt"/>
              </a:rPr>
              <a:t> the testing set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We ended Using </a:t>
            </a:r>
            <a:r>
              <a:rPr lang="en-US" sz="1400" dirty="0">
                <a:latin typeface="+mn-lt"/>
              </a:rPr>
              <a:t>Keras</a:t>
            </a:r>
            <a:r>
              <a:rPr lang="en-US" sz="1400" b="0" dirty="0">
                <a:latin typeface="+mn-lt"/>
              </a:rPr>
              <a:t> library specifically </a:t>
            </a:r>
            <a:r>
              <a:rPr lang="en-US" sz="1400" dirty="0">
                <a:latin typeface="+mn-lt"/>
              </a:rPr>
              <a:t>LSTM model</a:t>
            </a:r>
          </a:p>
        </p:txBody>
      </p:sp>
      <p:pic>
        <p:nvPicPr>
          <p:cNvPr id="3" name="Picture 2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878505C-F013-B951-3124-97126F78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89" y="1406540"/>
            <a:ext cx="6870023" cy="3435012"/>
          </a:xfrm>
          <a:prstGeom prst="rect">
            <a:avLst/>
          </a:prstGeom>
        </p:spPr>
      </p:pic>
      <p:sp>
        <p:nvSpPr>
          <p:cNvPr id="8" name="Google Shape;3430;p32">
            <a:extLst>
              <a:ext uri="{FF2B5EF4-FFF2-40B4-BE49-F238E27FC236}">
                <a16:creationId xmlns:a16="http://schemas.microsoft.com/office/drawing/2014/main" id="{EA5C3D77-FBB8-FB84-CCF2-C2ACC609423D}"/>
              </a:ext>
            </a:extLst>
          </p:cNvPr>
          <p:cNvSpPr txBox="1">
            <a:spLocks/>
          </p:cNvSpPr>
          <p:nvPr/>
        </p:nvSpPr>
        <p:spPr>
          <a:xfrm>
            <a:off x="2999" y="1498901"/>
            <a:ext cx="2699896" cy="226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 Predicted Values</a:t>
            </a:r>
            <a:br>
              <a:rPr lang="en-US" sz="1400" b="1" u="sng" dirty="0">
                <a:latin typeface="+mn-lt"/>
              </a:rPr>
            </a:br>
            <a:r>
              <a:rPr lang="en-US" sz="1400" b="1" dirty="0">
                <a:latin typeface="+mn-lt"/>
              </a:rPr>
              <a:t>   </a:t>
            </a:r>
            <a:r>
              <a:rPr lang="en-US" sz="1400" b="1" u="sng" dirty="0">
                <a:latin typeface="+mn-lt"/>
              </a:rPr>
              <a:t>For Oil Imports next 3y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2023</a:t>
            </a:r>
            <a:r>
              <a:rPr lang="en-US" sz="1400" b="1" dirty="0">
                <a:latin typeface="+mn-lt"/>
              </a:rPr>
              <a:t> : $11.62 billion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will decrease ▼</a:t>
            </a:r>
            <a:endParaRPr lang="en-US" sz="1400" u="sng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2024</a:t>
            </a:r>
            <a:r>
              <a:rPr lang="en-US" sz="1400" b="1" dirty="0">
                <a:latin typeface="+mn-lt"/>
              </a:rPr>
              <a:t> : $12.41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slightly increase ▲</a:t>
            </a:r>
            <a:endParaRPr lang="ar-EG" sz="1400" u="sng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2025</a:t>
            </a:r>
            <a:r>
              <a:rPr lang="en-US" sz="1400" b="1" dirty="0">
                <a:latin typeface="+mn-lt"/>
              </a:rPr>
              <a:t> : $10.87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further decrease ▼▼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8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080CC9BC-1A0E-0751-EC47-6A4BC8D3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A3D63F01-4079-2DFA-759A-AD4C75A46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B4E48731-82F7-2B2C-6269-AB017AF7E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625929"/>
              </p:ext>
            </p:extLst>
          </p:nvPr>
        </p:nvGraphicFramePr>
        <p:xfrm>
          <a:off x="720000" y="1226820"/>
          <a:ext cx="7704000" cy="3149755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Asana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Management Tool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Excel (power query)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Mermaid.js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 diagram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SQL Server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As a Database Engine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 Keras for Predictive Analysis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PowerBI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Developing Star schema | Dashboards and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PowerPoint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Story Telling | Presenting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78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6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15E4112C-4942-D488-F4AB-68A686F04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D5EBB735-C604-E6F0-56E0-1437F6FC659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F06232AE-B8D6-D1A3-BAFB-FF8ADCF2DEDC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193D70E6-4B3A-7BBD-0C6A-5F6E41A5EF66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C6F97FA1-3623-814E-4750-220D50D06E0E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C70A5E25-1321-DB68-04CF-897FE7EBF1C3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CC01678-0D4E-C487-DBCA-1CDC153FBB0D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767F6045-6F6A-D3F2-E2AC-F8014045627D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D61CCD77-3CE6-D491-8AB3-CF9A2A01E878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546CAE9C-D17E-3778-0575-745B53A4443C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3150AADF-FD57-7957-715C-1F190D801434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4DA14D3-45E1-A062-7C1D-9C40E8239BAE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979A7088-BB96-B714-9961-3FD59B722FEA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BC0F677F-B923-73F3-436F-68C94FDCC859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585663A-DD79-CF05-E0CF-5EA59B5D0CF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B24AAFCA-3949-D905-B6B0-ECABC40B0E8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B3B1F9AA-CD24-619E-D2E2-A804093A571D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B9DAEEB2-0947-820E-EDD7-26A1B187FEE1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882D5CA-2F92-F0A3-F627-0F13FF861C5D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914E237-9467-C44D-32C8-42D1EE663875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DBEFA6F4-0F38-5C71-EE17-AEE288F09BA2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5EAA9AE0-C730-72E7-95FB-2CCD6C15206E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B8D6A91-057B-3604-8546-2D1DB065BD1F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55A1D3-2428-C16B-A38F-968A17E7A7C6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B4D0FB2C-FCDC-2273-8B5D-7E5AC9ECE2C5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30FCFBD9-7076-D29D-C692-0F44A7B0CC26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50B0A856-FCDE-9782-12E5-D30800D4A0C9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24F4FA02-8C1B-AFFF-D006-4EE74EB12FD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CFB0E8D2-EC3C-6DAE-435E-94049B64D45C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DAEB040A-DEF7-7F57-E3B1-DAB27AC9CA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09A3E468-1081-2CA0-D93F-6986DFA5A5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9F90AC62-6C0A-D2FC-9B66-EAF2F277983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724C0C7-A105-F6ED-D06D-1C8DD9E61BB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ACDA17E-8963-42C5-E63D-D69BDC31D2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B8D68E14-8383-288F-3168-CE3CC07C7D4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9592862-C6D6-EE98-65C5-2FE428244E3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5327EC59-DED2-9EC7-7342-0103832C230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1EC0601D-347C-99B9-D11F-16086232B8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A8022A80-BB95-1D1A-50A0-5441B9B4CD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35B0A6DC-0A3E-84E3-41F8-2F110BE215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59E3C5D3-C517-6659-BBCE-56915A3F7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3157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Data Visualization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DC640DD8-1274-2A22-8CE9-A9544EB3B4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05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D92DB3FC-7AE9-5C17-B14B-38A0310E0FC8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1EF9707-8E21-51BB-7358-C501B40E25C1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EC5BB539-9B98-C296-3E1D-4088EC3AA24C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D6136A47-4C53-3DDB-7EF9-42F49F89902D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2B9FBC36-826F-E0C3-38A5-66A1C91EDD1C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1E1700C3-D3C0-B3D1-6C9A-B68D35DAF842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AFEE8023-4D3E-464B-AA38-766E61DBAA08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05B1A54A-2D25-8375-A4D3-0264C575624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1C1192A4-67A6-C90A-278B-64F4F5CF36EF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7CAB909-310E-5946-FECB-5B551907C47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4C784DA2-B5FE-D748-CEF4-5178FEA720C4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45A4698F-174C-D528-FAE6-7C83BD2EFBB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D0518951-E0EA-1879-5D20-9FFC00DE3C09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30363FC5-88F6-2BB1-CA23-28C21995AFCA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A7CC438-1C78-1329-B675-4318C0A7529E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29D2DEBA-01A3-9D1E-A9C0-835F31357A53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76AC3DE8-4D28-4F80-A732-27D119FC89C8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1367A167-1FA8-B813-A2D9-2EE099F598D6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83C7494D-A8CB-F8A6-6B70-EA4443DE55D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CA008841-46A3-89E8-B270-B14A96A107D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7FA00F32-B01F-5DFC-5315-C7EE01E45256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AF24B761-EBF3-AB68-6F39-B720EFDADDF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738819D8-758E-64C2-9DD0-791783E8341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91F05C11-B555-F30F-3A45-A0ECEB7C758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80A1B607-0BB6-3A2A-E62D-80A330EB5D70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38B9723-9F40-20D2-ACF0-832D723FC9DA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91540E7F-0E30-D9F2-06BC-9731ECB123D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C6228A46-2860-0061-26CF-F7710912CF64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B3EDC183-C9B4-E6A3-781B-E257FAB285D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212A8953-9067-A284-7CBA-6514ADFB2D10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A1D7CDBC-014A-55CF-49CE-FA3ACDE89F8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178EE38D-6444-8C9C-18A4-C61B00AD3852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C9769BB-5E4A-A6CB-F170-5C60F339E53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3E933DCD-3E35-5AC1-B244-C79C733A5201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BCE7187C-7DA1-77B6-DC4C-1E64A9E6815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7DBF3B95-CA6C-2673-2856-01870910194C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03943EF3-E065-77F5-B04E-012D6E791DB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5DD5B546-FA9C-321F-101A-024D4BCA07DE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43E64087-5A87-0F89-79F2-9A60ACE45EF2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6A24A784-DC5C-3F57-098D-7389301A1B22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12E797F-FE9C-DA76-B9F4-913718EC0982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D0381011-6254-2643-69B4-447A236CA993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D63614A-490D-5C0E-C95C-CC9DD5AFCDD3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7121416-86FD-7115-0B04-7E94F6D6E52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6AFF450C-FB3C-D9C6-4BE1-B24C6FF63D8F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B23EDAE-ED37-AE38-EAB0-7717D6A77DB8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2E077C43-1624-4D23-C0F0-C9E2D9A8B821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EA1B9521-9CF2-5325-0D28-D30260450B5D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BE72D2DF-0CCD-5C27-F912-2F4E8B378FE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3EFA6BE-2ADA-1403-CB0C-225257C876F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3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B85FBB0-A6A1-841A-CC46-373D5225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73C6F24-409C-ACD7-19A8-41420A7672C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7FCD628-5494-5EDC-E6F9-646578B955E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3995DE0-9706-8213-8132-89293FA6C77D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ADE8460-F758-6082-D0BC-E8135AB97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Star Schema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Using PowerBI</a:t>
            </a:r>
            <a:endParaRPr sz="3200"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5FA82EDF-B249-B3B6-FD43-69A903CE4CF5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98D3F068-4D55-0943-155C-AB1D4748BFAD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534E9792-AFC6-B4F7-D65F-5C95332764D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915E39A-9A78-9676-2EB4-454414ACEC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0032F044-89A3-0B57-D441-C9870E5117D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189C72F-3CE4-D98B-003F-06263C46B3E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94FA769D-FBE6-9916-C76C-63C5C5122C6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338BF9B-5045-185A-BFA4-07518A228C4A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29355AE1-F317-AD95-F73F-323D29D3966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79931EED-B162-5B41-B42B-E144043F238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A36C88A2-460E-C765-7E4A-00E56C1F23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59D0629E-54A7-1D92-7152-BEFAFAEA5308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BECABF0A-5592-6EB5-C371-FB3B005412A3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E2483105-303B-CD1F-2E9B-ADEF2627FEA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DD298E-5A84-1B76-09D4-21D74413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0" b="4589"/>
          <a:stretch/>
        </p:blipFill>
        <p:spPr>
          <a:xfrm>
            <a:off x="1566652" y="1098471"/>
            <a:ext cx="6138095" cy="4045029"/>
          </a:xfrm>
          <a:prstGeom prst="rect">
            <a:avLst/>
          </a:prstGeom>
        </p:spPr>
      </p:pic>
      <p:sp>
        <p:nvSpPr>
          <p:cNvPr id="9" name="Google Shape;3430;p32">
            <a:extLst>
              <a:ext uri="{FF2B5EF4-FFF2-40B4-BE49-F238E27FC236}">
                <a16:creationId xmlns:a16="http://schemas.microsoft.com/office/drawing/2014/main" id="{139EB3FE-65B1-007D-597A-0FF575420D72}"/>
              </a:ext>
            </a:extLst>
          </p:cNvPr>
          <p:cNvSpPr txBox="1">
            <a:spLocks/>
          </p:cNvSpPr>
          <p:nvPr/>
        </p:nvSpPr>
        <p:spPr>
          <a:xfrm>
            <a:off x="293400" y="2033525"/>
            <a:ext cx="1292116" cy="97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  Trades as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 Fact Table</a:t>
            </a:r>
            <a:endParaRPr lang="en" sz="1400" b="1" u="sng" dirty="0"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C5CB703-FBE3-12CD-2D51-2B4F5C82470E}"/>
              </a:ext>
            </a:extLst>
          </p:cNvPr>
          <p:cNvSpPr/>
          <p:nvPr/>
        </p:nvSpPr>
        <p:spPr>
          <a:xfrm rot="988209">
            <a:off x="1203207" y="2951388"/>
            <a:ext cx="2807443" cy="1859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20846E-C7B1-BF9C-D74D-4E88EA00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8125EBF-93A3-CA31-DD15-D133CA11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8F01D39-98D8-5664-7322-F7809358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7232171-FB4F-3DCF-994C-4A31C067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2" y="0"/>
            <a:ext cx="9210651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FBF8056C-C3C8-81CE-397A-12D6CF57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oil and gas&#10;&#10;Description automatically generated">
            <a:extLst>
              <a:ext uri="{FF2B5EF4-FFF2-40B4-BE49-F238E27FC236}">
                <a16:creationId xmlns:a16="http://schemas.microsoft.com/office/drawing/2014/main" id="{503DFBF5-07F3-C3E8-D9C9-1DA8EA71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89" y="0"/>
            <a:ext cx="9157689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34FCE87-6757-444F-31B1-CFFCD012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the production of raw materials&#10;&#10;Description automatically generated with medium confidence">
            <a:extLst>
              <a:ext uri="{FF2B5EF4-FFF2-40B4-BE49-F238E27FC236}">
                <a16:creationId xmlns:a16="http://schemas.microsoft.com/office/drawing/2014/main" id="{3F208E85-2BBF-6AA1-6026-F5674855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42107" cy="51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4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0EBD727-DBF4-A59C-AF37-7AE6234D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D7BF373-97A8-4B52-37BB-8D2D6CEBF66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3CFC2586-69DD-16BE-CA36-EE4A367DA854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60E5AA15-45EE-3511-72FF-02F7F18B9925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A3723A30-B986-B0CF-8B42-9837E688AAEF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8585976D-828E-B94F-D836-B2E9A429F08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233505E-D445-2E8A-627E-E5D9D419D1B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32798919-434C-7BF7-6E21-FE2D721C33B3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7081BBC-24EC-87D6-2542-F44B20B8A73C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48292C0D-B5FA-B61A-BB38-9A131D1B3616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E1E6D528-6BD7-F71B-4D03-53CC86226E0D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FCA36E63-8109-E634-38E8-63B179616918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D48C3626-6383-A4BD-E46A-83B6B52FA23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7F3D6C7D-E6B0-8409-7C37-D45D0D98E576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1C3D652-0B5B-A1F3-F79A-9BDD13A0130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9582144-0E7C-C9DA-4426-3A90CB28D758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8FC1FB79-49FC-9177-DB81-59B400E84557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AC59FADC-71B1-BD34-91EA-763E541F634C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22483971-6724-E336-3D48-B113935D7902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E34B02F8-B54B-0EF9-D84C-63FE97257C7D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9FB7573F-FF69-0D52-3156-16EE63D931B7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AA37FBD8-B9C3-570C-6661-30301CCAE67D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65FF9A1B-FDED-7069-3268-ED82A2D77A0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76628672-A32E-42DB-5A6A-52401CCE3E24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3206C657-F2E0-6568-A7CB-11D3B8152729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01613B8-38B1-E223-7207-42825BCE62BF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4860F5E5-7F7F-D431-9467-C5E84CBE7FDE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5168B21-BF31-8018-0730-88C5F8248BCE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021B0C9-1DD3-16C2-E847-3EFFDA71419B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4F0633FC-6EE5-37DE-47EE-5E850019A1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179FB4F3-6B43-0C63-7206-FA2A97DECB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83AA30A-BE36-26E9-F04C-CB62F3F627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AB551E34-B83A-55A2-A41B-CE8AB707D62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AC479FD-82E3-632C-C00E-8AD7F935262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3B4301CA-CEE3-6B01-C693-E85CE24BBF1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9C727192-441E-066A-66E2-F4976717A1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E32F3204-9B18-7393-B9AA-5A347D81CA7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E608C727-53F8-CDAB-0685-7A41302BB4A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97381237-8D75-296F-51A9-254E7E336C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D0208C9-5627-D96C-668C-6BCC408DA3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A52AB088-696A-56AD-D632-715804465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00104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Recommendations 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and solutions study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B409E467-7839-20CD-7D7B-DDCE15856E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06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BED64BA-2A0A-1400-478E-99BFB5E3A7CC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56A36BE-945C-6F76-82EB-829AD4716A2C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F3A26A9E-1AFB-92A7-6FEC-8A553F53B808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F265F484-7FFF-0700-24F6-E44C4A47D303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93C863C7-F0B5-F4BE-AE30-DED83413322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B2D44584-C06A-7F5C-7019-FC86CC2DA6F9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7F8FCC8F-5F92-DAAB-DDF5-883AF218FDBB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D736B901-CD1B-C3B7-8534-8671D44A727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456F44F1-AFDC-7719-62AE-04CDCA044E8D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2B4D7B0-80B3-4AA4-1BE3-55B910AF54F0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87785C4E-55D6-2E6E-072D-D786AA9D769E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014E84BB-2209-173C-85B0-44A8D6C5CF4F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8531A04A-1F4E-2F86-A2BD-D8BFF45827F5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54264005-2ED3-679F-B9CB-825E17290C47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1B4DAE59-F7BC-F484-C61D-2259F5C2DB21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A9B5E8FB-1935-E4D4-74E0-11017D254E5C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E10A275-28EB-CCD9-333E-1D086A78DCB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C87F6C77-A1B2-4D08-2628-E333D8542C7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C9DE536A-FFBB-CAB9-8E31-80DD609FFE36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E47FB4F8-EB35-83C6-E942-EF8B1243E276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D6C47828-A940-E247-597D-71B5AAA2B3AC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C9702F6E-E541-9ADE-A9D0-13F49924AE0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2F84A4B0-E4BD-7F38-13F3-22965E812DA7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7C0FE15-E3EF-084F-B9EA-96837329557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70915C19-34A0-5423-CF12-20FB7B6801CE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8A6014EA-BEA7-B2EB-F573-04F932CCB004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BD3001DD-4B9C-699C-E828-EE606D67B56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F298A037-5744-BB5D-6F6F-AC3A7B0D3798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7C9389FE-A8B6-5A95-D21F-88A94F2AA76E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D9D76B08-F90A-6A91-D4B3-1952F54D085A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462278C-974E-5CDD-8587-4F980C372F2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6D0BFC0-BAE9-ADC0-4F36-E2D11A5BF2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E97557DC-1105-1AEE-F94B-EC1559AE401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AF011580-4D04-01ED-A5E6-70675E4181D3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06B82DB-5BDA-55E6-36B3-D67DD7492CAF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2D93AFC1-FB93-39F9-2FF5-72FF050928B3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CBE1CCC7-33DB-5D0C-AD01-64C391C0463D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1A4CFC54-B0AD-D393-2D35-DCAE9A743ED1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17E9F12C-54EE-B961-2CD0-61B19F7B2EDA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BC48BAEF-25E2-C6E1-2C71-4537C38E52D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20955743-B2EC-1A80-2723-369D4E924D64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4013EFA-1196-8826-D349-F964F73CA110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91609513-F647-B0ED-3FD1-E02C33A6A914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AA1367AE-CD40-04F4-E6C2-D6EB20D9C815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E585393D-F342-E30B-7757-5E8201BF4B41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AC03E55-2BC6-96C3-0F51-A5FB4390FEAB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44A9E742-C44E-6E63-08E9-85E00E0B701F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F0454F97-8E25-8F9A-D6E3-39DA6CBEE9E2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AA176FCC-4D4B-F09A-2484-0A95B2BD566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3C7479C2-1DCB-1CD6-886E-388E604E38B9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03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1E12CC6E-4871-80AB-AA76-0B567E14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F80F5ADB-A428-BBB4-EC7D-54240AE8D79B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2B0DDBC3-40C1-8AD1-CBE2-B299B0781CA6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C4ED6347-D8F7-3D1F-AD57-248E35C22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lang="en-US"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468DCDB0-B1B4-9A15-0D4B-1B4D0E994B3F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F365B4E-BD6F-CC4C-98D5-B9A2C088B3FD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E17BC0F-BC4C-B871-EDE5-648862F45C0A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6C0EF92F-AAE3-F257-EB7B-89C841CD828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FF3BA27-BB3E-DCE8-503C-4394CF43E7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C5A5362C-65E9-DE72-0ECF-6F156CB9E1A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B923D8C-74DE-3B95-6713-3D25859C2A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85D7FAA8-A0D8-6CC8-584C-436B74795C6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3560C1FE-CF2D-8182-BF68-CAC059BBEB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59A13B0A-6502-B8A0-F085-DED2B596B2D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AC3C3D2B-E43F-B96C-0B81-F041904B07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18CABC07-C842-9384-E770-0EBDB694B9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7E07AB38-E3FF-CB2C-16D1-C09626C9FDC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46362A22-8FB1-20CF-20C0-7F8B14596C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E46683BD-5575-DA56-2ED9-B9195C98C263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C2DF8381-6FD8-9239-5185-C770FEA818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A916A7F-A4E8-6E1D-DD61-2987F76962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A7588ECD-9ADA-F562-C7F4-E0442763BC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50A80217-FF2A-D4E6-ACA8-B16F90FCFF0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EA21DB73-6070-D315-BB77-53283C4E077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79379CF-C2B1-546C-258C-8E077AED5E5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147DD647-207E-3E7F-F0D1-C77A0183ED9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6AE4EDCF-1FDD-43DD-FA4C-4E8C8A65A8C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7B4C37E4-074E-6D3D-891F-07AEE38A39A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7CF3760D-8D18-C5C9-8556-0217814B2D0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8420B2EF-ED0E-F146-F422-27BD9D0CDA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A4126D4A-1277-33D6-9312-324526C999B6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B966FF21-DB96-54DF-BF82-071B31AF20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18E692F-AB8F-E892-F0E3-CB34D9F0B5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F1832F4-B5AC-C515-6418-7C4F53CF6C8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1A71538D-B822-1253-E32F-D7E687DFF8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41E51144-2206-EC06-CD9A-21595B393E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912EF8B9-4184-01A1-9A08-1AA3AE7175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5E6E97F4-46BA-A52C-5A18-C14E28E719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44BE647C-48DD-6A16-4D2A-277E58E253A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7F12289-64B1-C297-36C4-4161C319E5A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17D2E80-1C96-7DE3-FE26-A0B09A3B4F7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A690A0-D39F-3D07-A7B3-37BE7A67F2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89A0391-FB19-896C-7029-4873244E479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3F767A94-51F8-B3D3-873B-F3F30D53A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FBB4788B-3FC5-AE86-E296-E2205FC015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A9B0362-213E-C5E5-691E-F371D11AF71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6C71709-480F-7F4B-2272-179AFB9EE99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B0A8ADAC-923D-48CF-96F0-000837618D2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6F6BC12F-FE32-F450-0A09-2872B28D08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4107496-4E06-083F-4A78-695F9D267CD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B5CE4B80-4589-ED69-FBD3-A14435DBF9C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2498B0D0-4218-175A-9D8F-2372BDE12AA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2F5A9325-5545-35B8-7DE2-066F2ED24F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31415A2D-753A-D81E-FBEC-34190FD682D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88C7442A-67E1-2BFB-6FF2-26EB944BC3A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A014180F-F024-192C-F62E-CD5282004B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901ED69B-23A2-DA28-57A1-3D0F57A7A3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25AEC437-D778-16EE-3583-22B0996987F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D35D7353-94FF-A870-5A2C-ED8AE24957E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A749CF1-165B-C638-BC1D-3AFDDA1D708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55323CC-5BC6-C7B7-EAF0-547B5409089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04A1FA70-3B52-FF30-D4A7-1E0AF277640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D230879B-F4D4-E5EB-A79C-6E880FE937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726118DA-43F9-98FE-9347-2CB44F4817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388BADC6-06AB-D824-2C3B-71843C98A0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90C1ED-1EE4-A91D-B391-57224590C8F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03D9F5CD-1BFD-C28D-9FE0-696CD1D54AE1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E52EEE4F-1388-B550-7E36-271A6B98D6D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EB5FD829-29C1-A784-8CB6-C742ED9036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9EBA3706-A720-17E3-ABCD-33C5DA41C1D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D1D92C2-F42D-F000-E402-A6AF3EBA9C8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E0121662-EFC2-C8F8-CF0B-562A7CE8135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0FE08775-C766-5AA3-EFF4-842B27965B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8BBCC1BC-E900-79FB-D142-585D62774D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929E43B0-5E9A-7DC0-70DD-6C5AF9ED19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D19A4145-0DB3-6487-C9DD-5E6402C49E4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BF593F1D-1735-D575-7DF7-E6BC77CB947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52D335B9-81EC-25B5-350A-D6D1B2521D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DE77462E-D356-01B8-441C-05C256A504E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F94EF0B-4FCF-D116-426E-D5E849BC38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E040FAF0-9D93-4C78-016F-A9EE8A0A7E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0D1DCD5F-B778-0E3F-49A7-11F67AF268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CD9F40E1-A9CB-A19D-E06D-C3E8DC4E647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F393E77C-B80C-5176-5BCD-640BB98E5C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ED1DBDF-DD89-95D1-99E2-AC3813DB5E6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43CB0B34-4917-54DF-5AE6-8CCBB6C94D8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CCC04D68-A915-98D8-B826-3062B48D9CB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6F7A2B19-DE0A-6C6C-D7D2-1DCB4BE0CFE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4D201648-A1B7-8A1D-E538-3AFCA58EEC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D5A5C13E-480B-ABDF-4809-7463CD224D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25B1A5D6-2C5E-0F2E-1E03-45071BA3835A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20C18F81-C4F0-C8B7-424B-2DDDB72AAC8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74A6ACED-042D-3600-4211-01EEA48835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53D63305-5BDA-AD5E-CEFC-6774F4635EB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30C7E242-E077-9DC4-FB9C-DF5AC122496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40B2CA5C-36C0-0FDB-01E8-E1A852412AF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F57F345B-1F97-8E55-CC12-2BC95BEA33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4650650F-31F3-9D3E-170F-9BBA88E2965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66727FD-E93F-07D0-84B0-ABDE6CED547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BB1CCB57-9DCA-7CA3-22F9-303607A9DA4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8989FF6B-D69A-B7B9-E9DE-69908218200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3A8E693-BEA1-B9AE-6898-84BD37C2EB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1199E7FE-6BC3-F122-ADA6-FECFDBB8605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1C184703-0B1A-95EE-BBC1-4E0E05F642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0EE02C2B-21F9-69DB-DC86-A3D4B49DE2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4298DB15-6810-65A4-40A9-50289A74F00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EC6C64C-D665-FBA4-6A0F-494F1DF0027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DB040D1C-4E41-C709-996F-0AA406E84EC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A0C22053-BEA3-CDAE-8BD0-53C2F88AE8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6F0A61A2-2470-B2A5-5A02-4775BCA3B4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DA50B0F-7046-96E9-7BA2-A5E47203341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D31BFC8-A823-C645-8106-00B5C299139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4F3270B2-1B80-4BCD-3F4B-8B8EB784F36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07B2143-3704-D8C4-19E9-28BD206D56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14FEB7AD-DFEB-6F4D-C54F-5E564B442F80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FD9F9C5C-1515-8F09-977E-8C91B54E06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FCC9359-AC12-1885-C87F-0149EE5725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D1A7D249-26AF-83D7-16F2-730B4575A43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F9BCA21-1B58-2DB8-9172-D94BE1AC7D1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A3910015-BA9D-FD84-01EE-66FDC967755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F218D05E-7A1C-6239-14EB-9573477AF97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C1C6992E-5F69-C421-BEA5-DBA21C60A1A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3F9BFA50-642A-F579-A06B-0484A64E75C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2D9E580E-572C-A514-B3B5-297C87A552E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9E020800-4789-48C8-9128-DBD6DF3079D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1DB61B12-23B6-1C5E-C793-13484CC958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CD170DED-F7ED-B4B0-774A-BDB9C10F6331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C86A86E3-0B11-B5E4-A089-068C8076776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E5CCF242-D7A6-F1DD-4880-E336F68977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5A0F24BB-6710-F4C3-F773-22372144101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C6B77A14-1811-9D58-42BD-420E1AA98F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A76C0E56-CC6F-C3DE-B104-D96797553DD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E3326442-B6F0-B0D5-2AD8-DD820EF6FE2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0172AC0-C4FC-AD34-4936-DD0A5F5696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1E590870-A72B-7887-AE8F-7089F6D63D6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BF24F3ED-EE66-5A7B-8B43-7BB8EC212FC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2DBC131E-C175-7605-8E7A-CB4330C9AB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348DFAE0-67E6-10DF-F516-FC36954CBC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8BC572E1-DCB0-FC41-F69E-F3F6DB95571D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32F3F515-5666-0E0B-8AA1-FE05995B49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E7AE9C4D-5360-7FD0-8B49-8260E3A174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C88A0079-35A9-D550-471E-5BDCFBD2D6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2CF2CA64-B2F7-0718-2B4E-8C166FF405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EB48ABF8-31AE-E8A2-ED0A-B1678BD8FDB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647188E7-EDF9-EBAC-8E00-C782DAA316E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37019DC2-09CA-005C-D468-AFE13A752F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AD3110CD-3A9C-D8AD-2FB4-F21A88108EA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73DA8558-DCB4-ADEA-1D56-0D347EFA54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4A0F2A28-1069-B3F5-ACD6-01D83FE2D9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F335638E-E41D-D2B5-418E-09E3C1DE37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88780236-0B20-B600-672C-E2FAD66AC8A7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1B4BEE3F-9EF5-F433-FF79-A4A56DD6FD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BDD080EF-939E-28F8-3948-AE8AE3CF53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60A16409-8198-EC50-C576-D91700AEB2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154D8FE0-1CE1-6155-9926-49C4C14FF30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48DD8F60-C618-FFE3-F1B7-4FEBD222F74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7F7034DC-8F25-764E-3553-ABEE9AD1F0F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CAF38075-9CDC-2F90-70F9-7FA92F17B4C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BECA7EA-D9E2-480B-1058-41EC968D1F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CB4315BD-5F31-C75C-8C86-EA442BC984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9C94F66-00B7-5CD4-E634-EA0AD52A4C2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5E598FF-57F8-361D-3029-300EAF08DC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C5745B76-0526-EDBA-FFDB-77D889F3AA62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10D6F47D-50E2-1DC2-E43F-F79F87F39347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06CCBEBD-E64A-B35A-DD23-C07E7D2F11AE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546A761-E0BD-9F2F-44EB-824EB18FB430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6B8D3290-B65F-0A29-4FB4-03A7D8E2C2AF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37C54A0F-B684-B4EF-12FA-D70880BE30EC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94715DE1-77B5-2D91-F588-A36A1BA66E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910" y="1223569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Promoting Domestic Production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1- </a:t>
            </a:r>
            <a:r>
              <a:rPr lang="en-US" sz="1400" b="1" u="sng" dirty="0"/>
              <a:t>Provide Targeted Incentives</a:t>
            </a:r>
            <a:r>
              <a:rPr lang="en-US" sz="1400" dirty="0"/>
              <a:t>: Offer tax breaks, subsidies, and other incentives to encourage domestic production of key imported goods, such as food, pharmaceuticals, and manufacturing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2- </a:t>
            </a:r>
            <a:r>
              <a:rPr lang="en-US" sz="1400" b="1" u="sng" dirty="0"/>
              <a:t>Improve Business Environment</a:t>
            </a:r>
            <a:r>
              <a:rPr lang="en-US" sz="1400" dirty="0"/>
              <a:t>: Simplify regulatory procedures, reduce bureaucratic hurdles, and provide access to affordable financing to facilitate domestic investment and entrepreneurship.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3- </a:t>
            </a:r>
            <a:r>
              <a:rPr lang="en-US" sz="1400" b="1" u="sng" dirty="0"/>
              <a:t>Invest in Research and Development</a:t>
            </a:r>
            <a:r>
              <a:rPr lang="en-US" sz="1400" dirty="0"/>
              <a:t>: Support research and development activities to enhance domestic innovation and competitiveness, enabling local industries to produce high-quality products that can compete with imports.</a:t>
            </a:r>
          </a:p>
        </p:txBody>
      </p:sp>
    </p:spTree>
    <p:extLst>
      <p:ext uri="{BB962C8B-B14F-4D97-AF65-F5344CB8AC3E}">
        <p14:creationId xmlns:p14="http://schemas.microsoft.com/office/powerpoint/2010/main" val="295144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0AC0EFBA-7273-F8E3-FCA6-A5DD6DB7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0B885509-C0A5-E75F-5A5F-27150750F9E3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B5A59707-27EE-0309-A7DE-DD909E0DB1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3B73503F-7C86-C2CC-0DD3-86E4111B7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5112A58E-B449-8EAC-D466-DA2D1F3FFBE0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DE6CCC1B-C607-8B19-9A90-21B8F56C686F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711B5386-02E4-C3F1-7D39-73121A807A9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536353B4-1760-E8FF-11F0-09D87409A3A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24EB8FE-7A98-4F53-C7FD-7E1A3720CB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1FB4A40F-6F7F-28C3-4E5D-50D94D88E4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664478B3-939D-4FAA-FF8E-6BEC39356F0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BF0F266F-A178-6F04-9D61-C5EA4BC0586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C294E421-BEE1-927B-77E7-70E0C0C3D32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1E216AF0-0668-970E-752F-C763FCC1F93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098CCCD-E93C-DCCF-10D9-8961B7BC02B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F8E4C866-503A-D035-F284-713266ABDB9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04DC5209-E1C4-8443-B5F6-9C1296AC21D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19061C3C-BDB7-DCEB-3F91-76865FC0407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25297D-A9A9-3E0F-C77B-6AD0B112A9F6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AC1A715E-C4D1-A04B-7246-0078AF9CD8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3C384F8-86DE-B09B-6FB0-AE534ECFDE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56D5D9A-21C5-2C51-27A1-E7AAA264A6F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F4D7FCBB-FE44-4EF8-DE40-3AAA9FD9DC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388D249F-2389-1FC1-ACDF-D695BC78B52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03C9B590-F63D-01C9-D54B-979FCD5EC0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04EC9E3B-39E1-E54F-63A8-4D4BA257DA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43014DE6-90DA-B18D-4B6B-9CABE647738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FD72F8B7-BEBE-B99A-B7C7-067FB27159E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2C63CBD2-FB52-2032-F00B-0B0F551A68C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EF02C48A-E5CA-C52D-B4AD-FCB8485108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4A98A5A1-CF2F-7DBF-59AB-C79404B3CA18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36003DB0-E3C7-1FE9-6DF8-084D4326D9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F07DE27-995E-D673-C634-C2BF955FD25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D53547D-EF73-A88D-78D4-EC1F4A0B70C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B0128ED3-6537-B1D7-CCCF-BC0C924D167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1DCDD5B6-3792-8ED3-C34F-64955D57D2E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0308E096-321A-986A-9E9F-A3030B2AD26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8FA379EA-7866-AEE8-75D5-84A6F4DA0DA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E5664358-0F62-1F81-F7F3-6A02A809B1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81BE810-F6FC-25AD-D7E5-AB2A64683FD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B4AB0397-7A72-F02D-DEF6-D123C89400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3389EAC3-C8EA-7F53-4FA9-E109F2194E0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FD1E7703-2338-4CFC-59C9-396A95A643D1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205947E5-32D8-D084-5C46-F48B813998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EC125BDA-1A29-C927-D751-B5F419DB2DD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92DE4EBC-4926-3EA7-27D4-137F87635DA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BDAF567-1009-D64F-5782-9293A54198A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2BD2709B-D5CE-4BD7-455D-5DE23BF04B7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F76AEE62-9744-D0A2-4D45-EAB296E0F4A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AE07B90B-D76E-B0B0-15D0-CC08E05AB0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80867351-9A52-A3F2-354C-5B2FA71933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CE08C355-607B-1CFE-3280-FEEEF948F9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F0FF578B-D244-3434-F72F-A32C34AEB8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444DDED2-D46A-34DC-12D2-21D5D03202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6C1F8D37-C9EF-D407-7DE5-4ADF72660900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6F1BB996-8F22-8AE7-E838-F41D673F7F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4F640516-14E6-CA0C-653E-77E9BE4319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AB76697E-7314-3BB2-6B9F-D6D862DFE82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7862D00F-1E3D-ADEA-2D8B-5B61E2A0757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6916F43-584F-B829-F62C-4DFB637B4C4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B920E1A-4CF0-B98B-C75C-9D754755CEA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41E08DD6-1EA4-7DEB-7657-9A3CF8DED64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7AB18218-2743-D223-725E-44CC3D0B71F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6013DB57-3238-C863-A9F1-B55E72D3A7F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1ED5BCDA-3F38-A6FF-72E7-E6C532E2E4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11FC4E71-90A7-D9DE-9C04-21F465B3CB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5CB78A7D-1234-D50C-3E43-15720FC3707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3794DC98-EB68-F579-9069-9981E1B0A0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28212F24-2879-0BC8-E21F-6F09D59980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6662D8F6-4DB4-6037-A1D0-2869A8EAA9F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BAF7FDC7-172C-82AF-0308-1B7AB826AD6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6F697CA5-549D-3F31-3296-1B6222D12FC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E03FDAD8-BF41-F105-4F65-8E8AF4B2EDA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C1795429-87F0-699D-5B03-A68FFDCE705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309D30E3-AA9D-C385-60C3-A65C54F7264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6626824-648C-310D-2CC4-30A1E4BEF20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2F57D8A8-5E21-995A-FAF0-02F421123D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8DB65176-5DF1-466C-A599-969F9D1000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BE8626E8-CD66-3D24-CC9D-C33CDA3AB0A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260393A-6D4C-28A6-C129-791BE4B935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941D67D-481A-7CC3-C09C-CFF8AC643BE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A048C083-3E0E-0274-D75F-4D5853A46F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6C1672A3-74E2-08EB-91EC-C1B3A6E059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05A52B7D-3071-F97E-7796-CF08BB069E9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6450F76-DC20-88C2-2B3F-4944320EA3C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C5C6F4CD-298B-5F6F-5CA2-76D81B845A2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3C1FB48-F17A-A2DA-8954-199DC669982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3F71800C-CC88-11D4-1A8E-4386647A20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C0886FB1-68DE-CBCC-8782-79C65E9DBF3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A78BDF30-16C4-697E-52AE-D5D74EC6E2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9882BB64-8BDF-75E3-07D9-7DE0B9564746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4C82D8BA-5395-4854-CBEF-CF4F555F22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61476A0-6825-27AB-BA80-4E3480FA5C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407C3BBA-1D92-4961-9CC9-970F812982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900C133A-8C2E-69ED-3AD6-83A4E099E26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F7215C35-6763-4858-F6EC-51F86260A3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5F419780-AE0E-6172-F18B-BDD31B77FB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62473301-0AFE-CA3B-BCAC-754643F22C0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22433086-213A-657C-6AF3-F096BFA5FF2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6079A426-3A45-48A2-D7E9-C940F52F17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35CB5E8F-7D67-562D-C899-A5BD1EC1ED9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D6A20B74-D780-CF40-19C8-9928812FAD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256F6145-14C4-6E6D-ED49-EC59DEB59515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612FA7CB-5650-0020-F6BA-98F22AD082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210EF852-0F37-E3F2-6EC6-F17D2D7F9E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118DEE10-EBD4-3C36-7D1E-CCE0E6D43A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FDD503F-836C-38CB-BCC1-5C2748B1827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350DC236-B0BA-BA88-A10B-34F34ACEE3B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98B18C97-AD7D-1161-947A-B18BA245879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4DA6707-2AD1-1F0D-DE1B-A56FFB00FE6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11756B8-A2E8-815A-848D-837D4DE6C7B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11F39825-357E-D90A-5751-722F517DA67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219DA5B3-02E5-61BF-ABC4-1EFC788E019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6370D7A-025C-0C81-622D-CB27DED83C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561CD57C-1465-BBBA-9773-2E5B6D5002D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5E1AE54D-8CB1-47D8-FD30-2CE0EED55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9171373-D037-A2C6-475C-F1ED34EA51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BB7A5525-ED59-979F-8F5D-2AA500B8BA5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14985AA-C66B-6DF7-7DB9-F54F6B18D6D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45AC4986-954D-40CD-D2BC-3523ED8DC0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A1FBAED3-8E29-4877-3C7F-6C5F02B35D4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FB9911F2-11B7-0156-8809-04A9B817A2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E5F163D2-E60F-2515-E624-A06B7E0A0A0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5F63695F-ED57-9E41-8F39-D7A4C580526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BFEBA304-D4B4-37D1-40D8-8622BA08532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DD7237E9-B551-E6F2-E7D0-4D9ACE15C9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B00E2B2B-E775-1E9A-851D-88251687BAE0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E4A0EE25-2AA3-22AE-73E1-39884DF090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3D674011-4B59-5653-DA77-899FB6E40C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39A470BF-FFAF-DF94-D589-B26CD574DF7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1A828D8-F25B-61A4-4CCE-027D196EE1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DBC9DAAC-1F4B-6D0A-3B79-E688799130F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B1ADFA73-3F4B-DEBD-FFB1-7EBE5C8BA2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6AC18FDB-D9B4-5D54-2FFA-26E40A00E8E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CF6CA425-DB51-93ED-CDC0-263C77DBD1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E5F32550-AAD7-E5D4-94C9-52A9FF04A75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8F1221A9-7612-C9F2-7B21-58C342B7090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9C02CC94-049C-88EB-1144-36A1A3CE31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9DFB1229-BA8C-8ED3-4B92-EA06C430AEA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B5F144B-8369-0852-C0AE-CF7A3D9BE9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AD3D4141-57FF-8F62-2860-6D9C735560D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0AB91A1-251A-3FD2-0B74-7AAD9536E5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1ED37D9E-53C0-FE6D-1E1C-B1FC5B89981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FEE34DCD-B47F-CE53-BE62-32A31BD337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1631E055-3118-BE53-A12D-B6514FD0F45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D4CE918-5E5A-8639-199C-37416958231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19D62110-CF95-BC72-BF02-5096532197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986FFB2A-E876-F7D8-010A-8D06B6532ED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A8133624-2900-F0BE-FDD6-D477A60FED4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EF0F09EE-34CD-F2D4-6FC3-CA34DD3FC1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E0A81EDE-955B-438B-7189-5B0E9B3F7CF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BE81112A-AD48-C8DB-DD66-4512922D1F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3219A64E-D53A-5846-3BFC-B56D6367F9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00463F09-1DCA-0EA1-6E9D-0C6F34C9686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3BA8FB7C-55B7-8AED-6909-CDBDFB1D23C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A984E815-1BEA-5E65-0A2A-F732952244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2ACC932-EE64-FE0B-E7BA-83146E343B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5D7ED40-927E-D2C9-1D5C-2FB3FDC3A7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3B7AE8A-CE2D-86B7-F749-DAC2F16821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D3F50826-B240-1E36-7EB8-1B4589A307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E5EEE16-49F6-58DB-2788-80D53AE5A35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A90DDF3-FBCE-2498-2E54-71FCBEDB72B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4D4751A9-C470-8A9D-878D-34BE23163F7C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5B227C3F-5096-F67C-3AD7-128B056ED2FB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43485732-379E-C6F5-0796-F0D96154E336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E7677B46-3082-502D-269E-304E33EE8B4B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3FA838E3-B7B8-884B-2C04-1D789B447DE2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536D1B-27A1-6A8A-7E8D-9C0174419E1E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370D37C4-E89C-0E23-ACB6-D786FCFD06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Power Sector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4- </a:t>
            </a:r>
            <a:r>
              <a:rPr lang="en-US" sz="1400" b="1" u="sng" dirty="0"/>
              <a:t>Diversify Energy Sources</a:t>
            </a:r>
            <a:r>
              <a:rPr lang="en-US" sz="1400" dirty="0"/>
              <a:t>: Invest in renewable energy projects such as solar and wind to reduce dependency on oil.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5- </a:t>
            </a:r>
            <a:r>
              <a:rPr lang="en-US" sz="1400" b="1" u="sng" dirty="0"/>
              <a:t>Expand Natural Gas Utilization</a:t>
            </a:r>
            <a:r>
              <a:rPr lang="en-US" sz="1400" dirty="0"/>
              <a:t>: Increase the use of domestic natural gas in power generation as a cleaner alternative to oil.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6- </a:t>
            </a:r>
            <a:r>
              <a:rPr lang="en-US" sz="1400" b="1" u="sng" dirty="0"/>
              <a:t>Promote Electric Mobility</a:t>
            </a:r>
            <a:r>
              <a:rPr lang="en-US" sz="1400" dirty="0"/>
              <a:t>: Encourage the adoption of electric vehicles (EVs) by building charging infrastructure and transitioning public transport to electric power, reducing oil consumption in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334039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44E70838-EBA9-01C6-B966-AA92A7FF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93BDEEEC-3CF3-DBCB-5B40-D1BC9365D694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46D5C68F-D7F7-F866-1E7E-2095A620E0E3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03F285D2-CC3B-215F-2D82-E5FAA130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485A56E-BB63-05A7-5E1A-B55BD3D19AB9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64FFC451-B8CE-8D79-2BA3-AA82C96E19A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B493E2BB-2056-5968-066A-4AF630D86D6B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B2E8310-86D4-B1D1-C764-0E4467FF8C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4794DA82-0F8B-179A-66BF-4F49457F1B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63AF39DB-2959-68CA-1F21-BC95081DAF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43F49ED-9FD4-9981-816D-CBBC7362F5F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A91983A0-D9CD-CFD4-68E6-C71F7565B26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1055AAEC-4754-2DDC-06C0-F6F6336530A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CC03F0E4-8F8C-300E-37B5-2C36731899A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4A13BBB-C656-BCA1-9542-2E301BEC14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6A015D41-0F9B-2EA5-5D03-1CC800CCC2E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9F445FB6-C35B-A046-69E1-D844D41A64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2B23A740-1318-CA32-AFF5-7A1887082F9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AB749F-B61E-BD86-FBED-3D834101CE6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717B023B-0ABC-9B03-480B-ABA0F0A16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9319292-0FB0-A0A9-9F3A-F02C035C7D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B667DF98-60C5-CB91-9D6E-6AC72B3A578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39DD7A1A-5F92-DCAB-5635-06ED314501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6000E3F3-95EE-9A5E-5A49-FA605201A6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96C324A5-945D-3FE8-B7B0-00AB05F64A0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DFF8709D-7F4F-1668-C1AD-B67832AB50C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D9D30877-3BB6-1240-CCB5-596119AC80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DED5E998-D936-5E7B-0972-05DC7CF4EAF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6F011AE9-4382-793B-A8D0-6E14099F71A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19CFBEB-BC8C-4D15-E6C9-C979E65878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33875314-EE29-C41F-C6B9-93BD52C7F04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496A98BD-96AF-FA8E-B8A1-C4D6D0E94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E1DD4124-F510-9440-650F-804784BEB0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AC114435-8C4B-CC68-F209-1EF18710DA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6E6C19DD-BE18-26DF-AD4E-266A5F4BAB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58FB675F-6F10-B8CD-2FDF-1A4CC09FEC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BB9C4A2C-8D57-1ED8-8E94-C2197073358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A48AB65A-F036-B2E7-46EC-0A0EBF0062B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16AE0D4F-35E3-C988-E53F-49FF563099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D81091CA-B603-E96E-8867-23C75F67700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71AC582C-9478-775F-8C4E-C5419319066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8E5AC6D3-30F4-B1ED-7882-EBD4BA56F5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486986E2-3991-8E90-076A-ADAE7DA05ED4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448CCD56-1FB7-8EA6-7467-3125BDFE5F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AAF7D801-1E62-8454-0B3E-DFCBF02E58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B99C6412-412D-FBF1-6F24-7DBAC59108F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82F0DC7E-A8F0-4427-9DCE-B0F534AF569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8DB4077F-4073-4B99-0D42-42F2DE38F96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ADBB0D25-0DE3-F548-8218-2DD3834D17F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02525ED-3A5C-1FD1-623E-8A635CB260D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C86409E5-2AC5-6F62-0870-0936D853CA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64374C58-F6E8-E934-EA00-EEA7C396BB6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0FE2A074-3ED2-8FD5-0C57-481CB703D5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082736B-4661-E701-CD3F-177A9B4B67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927CA78A-7C3F-5E1F-944E-AF900E2AC3C5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DF4BAB69-2DC1-6DAE-6F8D-4B6B45BF77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1D95F77-2BCB-16EA-5385-1AD0157B4A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F10116E4-1EC9-8A54-8ED3-35F007DA81B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F501DE6B-8DBF-4D12-6BA4-FC877FD6055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720F9E2B-F798-1CA5-2261-8154FA5D669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C5F7CC28-43D3-AD2A-6107-53D455399AE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7BD30399-2EBA-0BD8-32B3-AAEED71B7E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B2F50886-E4C9-5EF5-2B33-59F7DB898D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FA253F99-BD59-E978-EF9B-AEE361394EC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9C348292-A0C8-896C-FC4D-EEDE3F3C6AA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93444B68-FD96-D9E1-078A-811C369D6D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BFA4890E-5B21-B182-CCE3-20CCAB585D69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D0919603-8C64-8B66-5971-A5E34398F7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5A2C278C-306C-27B3-CFEE-8EE72D9E70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B1144B68-7B58-8D49-41B8-62F7A29084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99D0C0D-DF48-9EF1-BAED-72BC413788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1B5371D8-894C-AFCC-EDFD-E12815A90B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13BEBBDC-C8AB-0290-DF0C-EA943CF34C3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593D7A74-E70C-F5C3-FE24-9AACD22BCC3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1D65BCA9-A197-C75F-7E55-F255CF56224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2EC202F6-9736-3DD3-FE7F-468A54F7D05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A810DA2E-1D07-5E7D-18DA-6D25BFD5334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2493BE48-8FCD-4DCC-B598-597DF7D1B5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05E29664-C9C5-E81A-B868-1414C8E1FCE6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2FA646C9-C87A-362B-9A3D-F1A473032E8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6246CDB-3829-F7CB-7766-1813D4D633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73D37C69-1B88-4E9A-CE24-E74965D8173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90CF2C2C-47C2-8AFF-254A-2496DC5B3C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658AB20-3AF4-86D1-78FE-557539306D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F748D83B-4384-8BCE-05F7-08601325702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2703BBEA-97A3-14D7-818C-1D2ED76BA5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97E85FA-7C60-C192-A22F-DCB1E3D12FA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A6032542-F14C-EBED-6DF4-A6C626BF13B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8A074A88-8136-BF21-EFB3-E4906FCE73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A7E9555-7E67-D2B9-AB6E-675CEA7210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4E2E9A5-8577-C9D4-004B-A7529A915C10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F5F8C04-4794-921A-F2A0-F191FD51D5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8C6E8E4-9B10-F2CD-BC08-E67AAB26BB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DBA3F2AB-C082-4913-9FEF-D11095DE9D6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747AFEBD-0BE9-E5E7-38B5-065D80E5680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B6E39728-4099-AD8F-1E20-8B9630F01F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AE07D23F-3AA7-DAE0-DD67-4755BBC77AF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25E67A1B-D290-9BB4-A264-0F119092F83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FDDC6FF-EA37-19D4-CDE3-14E2120F307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3EA50CEB-8923-CE16-87D1-C66E348ADEE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7B5F99CC-9D0D-0FAB-2364-5FD013F8DFD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85CCD0B-ED01-56FB-ED59-3CC6B0A7757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920191AC-45EF-BABD-5A01-ADE8EF4981B3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2C939E22-F9E0-E3EE-07B9-2FD06CAF59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9F5E9D61-FA43-F891-4269-73D31646457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52A13C22-EE78-EEE9-F373-5D3DEB9F893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043CD635-FC0C-EEDD-12B2-F896E5CD1F7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9DDA3E34-DEDE-EBA4-E189-4A832AF314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EEC94C57-C6FF-5DC2-D7EC-FBB5A72902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E43A94B-2249-1D48-91A1-7AB2D2427F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AC1F945D-8134-326C-1B84-0BE8F6E0D8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A7DC753-DB29-DDA4-C6E8-94AC27D4691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113018B2-D0AC-2FCE-CB47-4836ADBF9B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9B7CAF75-C71F-BE1F-3888-FC7B633EE5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A39D7234-5FE3-32FD-BCB4-31701C525374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B552C7A2-E95C-04FD-3456-27045BB887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E832A90E-DF7E-A8E1-02DD-F9CABA0EB2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482B1028-AD72-62E1-44A4-2E39305A07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4A3D653A-9B3B-38BD-DF3C-FB221F6B9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169B70BE-2A6A-3A35-349A-43F271E690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3FC990CA-5BFE-2DC7-D0E1-7758FE689F7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763876DF-C012-9385-C66D-D36E8B84205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725C1776-AADB-7229-F6FA-D1D19D42F1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B466396C-2AE2-5A99-25A4-13B2D7A5655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25EC3595-CCB6-BA29-867E-27CD90B9FAE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ED3D63F8-AE5A-A1DE-85D9-3BFD800726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8AA9AFE0-8BD9-89ED-3F44-C5169F25B763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F1FC33F5-7B81-6442-EF34-7BFDF4D62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2E5CE7F3-026B-5F10-BBF8-00EC9CAD86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839D9DDF-9B41-A802-020E-8B4E4101F61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F86B0D-3089-8486-263D-2E3B880498C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26A79604-2B24-A03B-F5EA-508D49267C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3587D413-FBEC-A15C-DE0F-0B5D62B0A7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114EE01A-65D3-E077-BBBA-4FA34658AF6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7063A32E-372A-A3EE-4743-C88FDFE898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F63D79CF-3491-F0B4-08CC-A842107496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986421EF-A347-A731-FD57-F3513CE5A0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EE8C71D1-15F2-70F6-CE70-BC731A2C52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2F51E25C-C7F6-0CD7-14FC-609F9CE7091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CD97E15-D7C2-2A2D-71FF-BA84E5BED5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6712DD10-A54E-E6C4-6088-6F2C4B08738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3A2CD0C0-6CB5-D95B-A612-A2A3F20984C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92816D71-80C9-7483-69BF-A6726A7E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708F2A5F-A753-3487-549F-1C471686598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7AFEE719-0B19-6298-AAC1-04579CA92B4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E49EEFF-A5C0-FD7B-A200-CA769B7845D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5B6C49B0-8BAD-B669-7ECA-E3964158F2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B12AC79A-E5FA-AE1E-478A-5CCD7A366B9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665B8984-1C1B-5D69-923F-681C232D1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1413D890-0115-BE80-4812-772AB320B2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254A97D5-9BBE-7762-78A6-E9592138B37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D760A1AF-E98D-F83A-E5B0-C6A7503B670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CB0E8ECB-5D11-0F62-4F7C-EF6FACB9B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2C31A057-88E9-4704-C346-56D0B737FA3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0022CC8A-5F2F-ADD0-ED8D-B88C7389FBC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FB3519CE-812B-6305-6A40-74F322B504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0FE1D82-F412-7C38-D896-AEBF115CDBB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C054980-F1AE-3FD8-5FD2-D94304D2365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71A9EC2F-4D65-5643-12BF-E202E2B7CC3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76161CE3-49C4-6D5B-08A0-CB083C42F6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981757B1-99C3-AD87-2CCF-A37B1941D60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1DADBC0C-2EAA-96D6-0AE9-6F128C7BDE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857BDFA9-DDFE-ACEF-C1A3-F6F2932451C9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9CADB288-267C-CDA0-C866-C951F5549021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B862BDDC-6146-2875-C77D-E902F2DAA8D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575B14B1-7315-6B5C-050D-DC12A4399104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82FF5FBD-7ECE-C046-6576-47F69A7ABD47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56A7F2DB-AAB8-8442-CA33-F0A82E65A9A9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B600574-013E-C3FD-1517-80022D5209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8843" y="1200214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Agricultural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7- </a:t>
            </a:r>
            <a:r>
              <a:rPr lang="en-US" sz="1400" b="1" u="sng" dirty="0"/>
              <a:t>Modernize Farming Practices</a:t>
            </a:r>
            <a:r>
              <a:rPr lang="en-US" sz="1400" dirty="0"/>
              <a:t>: Promote the adoption of modern farming techniques, such as precision agriculture and sustainable farming methods, to increase yields and reduce reliance on imported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8- </a:t>
            </a:r>
            <a:r>
              <a:rPr lang="en-US" sz="1400" b="1" u="sng" dirty="0"/>
              <a:t>Invest in Irrigation Systems</a:t>
            </a:r>
            <a:r>
              <a:rPr lang="en-US" sz="1400" dirty="0"/>
              <a:t>: Improve irrigation infrastructure to ensure adequate water supply for agriculture, especially in arid regions.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9- </a:t>
            </a:r>
            <a:r>
              <a:rPr lang="en-US" sz="1400" b="1" u="sng" dirty="0"/>
              <a:t>Support Value-Added Agriculture</a:t>
            </a:r>
            <a:r>
              <a:rPr lang="en-US" sz="1400" dirty="0"/>
              <a:t>: Encourage the development of value-added agricultural industries, such as food processing and packaging, to increase domestic value-capture and reduce reliance on raw material exports.</a:t>
            </a:r>
          </a:p>
        </p:txBody>
      </p:sp>
    </p:spTree>
    <p:extLst>
      <p:ext uri="{BB962C8B-B14F-4D97-AF65-F5344CB8AC3E}">
        <p14:creationId xmlns:p14="http://schemas.microsoft.com/office/powerpoint/2010/main" val="408016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713225" y="263578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713225" y="953571"/>
            <a:ext cx="3670500" cy="204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n-lt"/>
              </a:rPr>
              <a:t>Using the data that Central Bank of Egypt Provided for Egypt Trades from 2005 to 2022: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Assess economic performance 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Forecast future trends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Support informed decision-making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Track subsequent changes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lt"/>
              </a:rPr>
              <a:t>Targets: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>
                <a:latin typeface="+mn-lt"/>
              </a:rPr>
              <a:t>      Policymakers - Business stakeholders</a:t>
            </a:r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99950" y="3229012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612" name="Google Shape;3612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724" r="16724"/>
          <a:stretch/>
        </p:blipFill>
        <p:spPr>
          <a:xfrm rot="378680">
            <a:off x="5675627" y="1057483"/>
            <a:ext cx="2499750" cy="2499750"/>
          </a:xfrm>
          <a:prstGeom prst="rect">
            <a:avLst/>
          </a:prstGeom>
        </p:spPr>
      </p:pic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A05A1694-6B63-2057-7D53-866DB8EE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1DB05FC6-04B4-6841-3348-4E3AC49A63CD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DF29AF7C-26BB-4EA4-C7DB-6AB66FC139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BEBBAD6B-3FFE-19C7-E711-BD69B9F88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02AFC99-0E35-C2B7-6385-00542926A9F8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EB3521D-4685-DEED-6FB6-713D04B9DC9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796DDC0-2CCA-746B-D2A3-C6EB7A799AA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1C759F5-877A-9C7A-E098-95A7A813281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08429B6D-81E9-AD70-5850-72B6876382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7564C14D-19C3-66C1-B691-BB004D6438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1A355629-C0D6-2F97-4EE1-50AD3082AD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ED74D586-F175-4EDC-6020-FD8AC76B0A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FCBE0FC8-64B5-C3E9-7136-AB646491D5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D463D80C-7281-31B8-30A6-E54F58DA703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E113AFD2-9CF9-7E9B-2558-11E1C8CE173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4CF2322B-CA07-AFA8-831D-7B95DE30876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83708BD1-0713-6D79-E212-4F1AD60AE3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D3479EB4-4268-15CE-810F-156FEA1A6D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863D5991-23A3-408A-5677-2AE4F5DC86D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5C430288-B5BF-0196-2FA4-4A186F22E6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10DED2F-07AA-ACAC-6151-DA196F00AED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A1EA37F-5F60-3880-989F-4944289604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659A901D-6618-E4FF-7497-547BA33140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C03A98C7-D81F-458E-937B-E2BC2C29E5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EDE23FB-3E1B-41A2-3650-BD049ADBE4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81AD92B4-3885-A611-670A-E3D4AB4506F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784D66D8-783D-9D39-E8AA-0D0A46C4DA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8A6D088C-D9EF-57C3-3485-373A7A6E8C9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A525D4F6-5CB5-81B7-6395-7D6D88AF5AF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2FEB2CA-7B4D-4322-A6D2-C6369F6F9C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58D6FF76-6DFF-3EA9-EE91-0F9DDC963F0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21C9B56A-D1ED-402E-B99C-2544610460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91E03DE0-9F02-3CE2-BEBC-A26DAFD725D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12BEB83C-ED92-D8DB-2F07-BDD8327FAF8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ED831013-97BE-2A42-0B57-E419425B92C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0B023FB4-F830-292C-3042-ACD56CF952A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CFB3C83A-31F0-CA7C-B981-77EC754BB0E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C3171B76-DDEA-BBBE-C13C-B8CE9B156E0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29FBB49D-E9EF-E3C4-6B30-B6C0A3C106C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46ABD071-3973-056D-A5A3-20F1724F704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63A5FE5-6E6B-4F04-9A75-C22EBF5E699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6522DC-D57F-DF30-B8A3-804434245B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B5AC8C8-B05A-657B-E5C4-ABB529CCE0E9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CF19993A-4B1E-7C12-4376-694407C345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0CDFD79D-4646-70EC-7F40-AC67A4C08A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9C4D6D5-0482-C881-CAD1-50FBB50DCDF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DBC79AE4-5FA4-66C9-9009-25E3184391D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3E25DC21-D64F-A0FE-14DE-810D4120107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8AF2017E-337B-0288-F46B-F9660E7E32D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D0EE20F0-F4EE-7475-C3E3-AB29197AAD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D8DD17C2-344B-4335-D83C-5005BA7BAE5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1FFA07C5-2387-537B-A1AC-67EF72E038F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B7B991AE-272A-C98B-6C07-3242EC2489E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CC533AC-081B-4B6D-B78A-55301E978B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49FB20B6-6DC6-3C20-F354-F3006B780BE1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4F85D169-A483-CF2A-315F-E75D772330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00AD9B2-30C8-2765-0BE0-04C98114F3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9F5F0985-E8F7-6F19-90FB-CF8CC4F2D3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91B55D7D-7306-4E89-B26E-17C2B9D9CD7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8304D4CD-8C62-1EF0-6D49-671CDDEC7F8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2239B9F1-F099-2D1D-DB2F-2B643843480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CC22A2DA-879E-6F07-BEC6-60AE4437D0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F18A5859-EAF5-A2A2-D278-437390A5D85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3D359410-C504-41A8-1F3F-A7A3704653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4437E09B-E1A5-E74C-C508-192320C98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8BDD8E-058E-A623-ADB6-8023252994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47AA6E21-6A68-1EBF-D065-CA0A8FC2D313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4A4D4F94-FB6D-C735-49DF-6C841BE695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8AFA1773-C613-B604-27B4-255F9E3439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7D242811-EEFB-B8B1-B042-CD8F2A82C09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1B29E60E-0D58-5CF7-FE72-A0706579BD3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B7B65D8F-3C6B-FB97-3451-8095F52E13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6AB22BF5-02C5-763F-F094-EC2D922998E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E49F7DEE-898D-7EBF-60D5-97720EA9F4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DBCB1536-E7CA-C0B2-D5FC-F1F45B8772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457FE41-5DD8-A8A8-93EA-F5AE57E3D23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FBC3C2A4-6847-B306-83E2-31D543E0C8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C74E4668-1873-FD65-8096-E4DC9189A0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A0563D7B-01DF-F82E-5939-2F27E7D8F8B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8FF5D713-540D-D2D9-BAE9-FD2C17E1038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948D0CE1-E185-35A7-57D9-B7097227BC5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11971364-0AE7-21CF-C0F2-43C7B9E42A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BA02AB82-36C8-AD69-103C-0C524C3BF3A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7357FF7-2851-8442-EB67-BA38A6146B8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E140AF3C-D62D-02E1-EEF5-55CBF988670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34A0B845-39FF-DBC6-A08C-2DD76C795E8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D087D1B1-0689-FA77-89D9-2EE69B544CB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C31CD222-A4F2-56D9-DB37-670C0F2BB7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A9958ECB-120D-CDE7-3765-B96F029034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BF7CA42-095B-1F3B-68CA-8A5F83D5C4C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2F3F2EF-94EF-8395-0D1E-AAA6A65EA685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A48C0FA-DA8A-7CB6-E5E2-D60E53ABEE4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2F7DD74C-1EE6-0FBD-71D5-9D9CF2749F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3982BFEF-0911-AC89-A0EF-EBC7541708E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8BA4B3FE-8A5B-B98B-2E42-BA55A835251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C8151D98-2CC3-2F6A-C2F1-EBE906A637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70E9E042-081F-4E33-878B-50D867EA90F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1BDE7F28-D3E4-7CC9-34E4-2BD0D5E2EA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7BBD11E0-5178-0FEC-5F4E-6F59EA4B91B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F9179B7E-6966-086F-9829-98342D7B0F8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AD98C7BC-9130-C7CB-4676-6A6AB5A4982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9B439975-551C-E1C3-83D1-07B4BB3232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3FCFE024-F1D2-693E-6D50-345F4A8764D9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0696E467-FD4A-3491-216C-3EFDDF7203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5500034A-98AE-16DE-8DFB-BDAD6FD1AB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94A09635-CE3A-9CBF-F0FC-CB697C48563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14A504B3-E67F-CA63-B097-E1D9C3081AA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24A2C57B-06FE-2C12-FD7F-9405F5F715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7A8ABECA-C2D4-6998-072A-705151133B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10B2B8D9-8AFA-0116-513F-01734C1A045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0A50032A-6B37-7025-B6B6-03826FA0221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A51F3AE8-9615-2E7C-5D23-7DAC9DAA7C2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D18B4DA9-6086-32EB-990F-5300CD34CF3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5958B858-7FE6-2784-B127-9C37307EF7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E260EEFA-5819-F511-630C-5308F5B73FAA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7D31E614-9F8E-0602-4F36-49D610D14E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BEF82A18-B1A7-25A7-1F66-71E99670F6C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07D59D81-4982-1B96-4710-CC2635E400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23E622AD-10DE-F5E4-32CE-76F48638725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0B39E17F-1D06-0784-6376-705165079FD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03B2C034-CB48-BE3F-F946-81181323A8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6DB654EE-111F-64CA-4748-5452605A53E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AA09A9E9-3D7A-11C8-0AC2-B369CA2B6B0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6EF77F72-71C1-9602-7B47-46D726812F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A6CDF65C-469A-38F3-EA42-50AC9046F11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5687B69C-AEBB-6DDD-91B9-ACA5BE43C1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13D08F0A-A738-9E2F-0FF0-3A3E4A63442B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1F19E6F8-ACBD-AA55-1EFA-FA509BD83A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130420CF-6B5A-514D-6B71-26C21729CF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24310F30-7095-B9D3-A135-BE057FD29F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614CA7-62A4-63E6-D718-F24CCD45BD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FCF9D0CD-45E6-6796-73D9-8047140C52C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720C12F7-3490-3FAC-C90A-5856B0D07A7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438CD17-61DE-A58A-E7E0-FC87AA5E21D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D097B239-7E29-8007-68A8-1245A83EB7C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C24032CB-FDA0-36F9-7E02-CBC96FD30D5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E54A61BE-A3A6-6C42-C576-6F0F7B2417F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A372176F-3F33-55A6-A3DD-E8B37AE0BE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B8210A2B-5BA3-CEA3-4EC5-14D13372E613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FE0A5A5-27E1-38D0-50D8-C79BA29319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DD0224F1-B9F5-E933-EFC2-E724E9B303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CA0A12F-A632-0772-F64B-4C30AAEFC0F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7DE42609-EE3C-04B5-3EE8-57C40915A7D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AA5F5BD9-DDCE-5FF7-A1F3-58B607A535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3EED5785-92B4-C538-C91E-21057D57DF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49EA0A0-A3AD-FCD7-CD53-E293F4BCF1F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8D4AF466-3F27-455E-C85E-E14D336FD49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59B4C3A8-1820-E427-FCEB-E9EB7F7063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0BD5F37A-CD5B-135F-754A-07BDFC5482A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7A92D271-08F5-19EA-5CB2-1F0E03AD427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3E0BEFFA-4A97-D6F7-AA5F-E6280FC5326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88DF674E-B6BB-CA65-C9AF-2C87C527B9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52D4DA6B-DDCE-1E82-0C47-EB48C78FE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B4B3E35A-C7E2-6887-F524-E8836ECBF5E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67598136-200C-D44C-CEF4-A32917897A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2E513ACB-24C4-C2E8-480B-1C218218BA1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E91C09A4-0FC3-2155-F222-36574D999D8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72B19999-02F9-DF13-96A1-0630F28E639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8E2A722C-0A9D-E9CB-4F50-3F6DF10A5C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914A0B67-2B0E-883C-50B6-4E7F062D04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FAB10027-9A4C-C215-318B-7A95CEE218C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08491674-B927-1CCD-029E-0C6FBBDE52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B71A8007-CE56-C338-6A47-1CAE7789BF78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22F80CB5-8604-7965-56A2-C1046BA4AD64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3C748203-2468-17D2-48F2-2C8943394C3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E087307-D659-DEBC-3290-3A66D99C2D53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F525C77B-CE80-FBB7-83EA-23F4219CF23D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08EBD0-853D-2A75-CEB9-E4DAFA3FAB91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6AF3674-6C81-CE81-A776-8C75480D5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Industrial Development</a:t>
            </a:r>
            <a:r>
              <a:rPr lang="ar-EG" sz="1600" dirty="0"/>
              <a:t>:</a:t>
            </a:r>
            <a:endParaRPr lang="ar-EG" sz="1400" dirty="0"/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10- </a:t>
            </a:r>
            <a:r>
              <a:rPr lang="en-US" sz="1400" b="1" u="sng" dirty="0"/>
              <a:t>Attract Foreign Investment</a:t>
            </a:r>
            <a:r>
              <a:rPr lang="en-US" sz="1400" dirty="0"/>
              <a:t>: Create a favorable investment climate to attract foreign direct investment (FDI) in manufacturing and other sectors. This can involve providing tax incentives, infrastructure support, and a skilled workforce.</a:t>
            </a:r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11- </a:t>
            </a:r>
            <a:r>
              <a:rPr lang="en-US" sz="1400" b="1" u="sng" dirty="0"/>
              <a:t>Promote Industrial Clusters</a:t>
            </a:r>
            <a:r>
              <a:rPr lang="en-US" sz="1400" dirty="0"/>
              <a:t>: Develop industrial clusters to foster collaboration, knowledge sharing, and economies of scale among domestic firms.</a:t>
            </a:r>
          </a:p>
          <a:p>
            <a:pPr marL="517525" indent="-342900" algn="l">
              <a:spcBef>
                <a:spcPts val="1200"/>
              </a:spcBef>
            </a:pPr>
            <a:r>
              <a:rPr lang="en-US" sz="1400" dirty="0"/>
              <a:t>12- </a:t>
            </a:r>
            <a:r>
              <a:rPr lang="en-US" sz="1400" b="1" u="sng" dirty="0"/>
              <a:t>Enhance Technical Skills</a:t>
            </a:r>
            <a:r>
              <a:rPr lang="en-US" sz="1400" dirty="0"/>
              <a:t>: Invest in vocational training and education to equip the workforce with the skills needed to meet the demands of modern industries.</a:t>
            </a:r>
          </a:p>
        </p:txBody>
      </p:sp>
    </p:spTree>
    <p:extLst>
      <p:ext uri="{BB962C8B-B14F-4D97-AF65-F5344CB8AC3E}">
        <p14:creationId xmlns:p14="http://schemas.microsoft.com/office/powerpoint/2010/main" val="1697071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EFC9FC6-962B-CB1C-61A4-B7E83624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F8BC076-B3E5-6960-9936-6B360F68CAD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275E9222-6489-3C25-70D0-92B938FC63B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E661D8C9-BF85-BC23-9160-2A0CCB7FFD8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772311A7-63CE-8946-3426-7E688ADF00D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764B4C2-ABDC-7BA9-0371-8716390120C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26C2722-0C88-D249-429F-C32522ACA0A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A8E0EF3-405D-3CEB-73AC-7C81DE23AF5B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2EEB85F0-E009-DD18-5D70-38546522F42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4D7ACC72-4BCB-744D-1A08-226D12FF5686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CB5089D-8766-AE13-6B1F-95A5A54C2123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12E02B9-205C-60F4-EF97-5818ABE03E71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0900763-340B-DB13-7C64-2D035FAEAEDE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E5D9422-9CE7-5CDB-6938-D7458F7A3CD5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6C5815A-0707-90C3-25C7-F2A2745039A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C767F35A-83EB-747F-13E9-75E311EC685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AD8468B5-015A-CED0-E433-471E855DACFE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9FAF33-757C-C1C7-5D01-23477AC2415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3" name="Google Shape;5391;p50">
            <a:extLst>
              <a:ext uri="{FF2B5EF4-FFF2-40B4-BE49-F238E27FC236}">
                <a16:creationId xmlns:a16="http://schemas.microsoft.com/office/drawing/2014/main" id="{91FD47A9-0778-EB50-361B-AEC396AE2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1035300"/>
            <a:ext cx="44481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/>
              <a:t>Thanks!</a:t>
            </a:r>
            <a:endParaRPr sz="8500" dirty="0"/>
          </a:p>
        </p:txBody>
      </p:sp>
      <p:sp>
        <p:nvSpPr>
          <p:cNvPr id="14" name="Google Shape;5392;p50">
            <a:extLst>
              <a:ext uri="{FF2B5EF4-FFF2-40B4-BE49-F238E27FC236}">
                <a16:creationId xmlns:a16="http://schemas.microsoft.com/office/drawing/2014/main" id="{C4274103-771D-542B-321A-2C6A6471A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2196106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</a:t>
            </a:r>
            <a:r>
              <a:rPr lang="en" sz="1600" dirty="0">
                <a:sym typeface="Work Sans Medium"/>
              </a:rPr>
              <a:t>questions</a:t>
            </a:r>
            <a:r>
              <a:rPr lang="en" sz="1600" dirty="0"/>
              <a:t>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</a:t>
            </a:r>
            <a:r>
              <a:rPr lang="en" sz="1600" dirty="0"/>
              <a:t>eel free to ask!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373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5973C520-6DE4-CF53-B511-E93B98A3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65ADE910-665F-AF79-8BD8-5EB1AC601FF9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7A18F786-BD1C-D55F-F749-330A7049261A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803094A2-787C-E78E-61CB-5515A3DA30AB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CEE25C5A-0A21-AAE4-A729-5F2E92C2A2C5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4ACA5C8D-80EA-48AA-6E23-052208B5ED0F}"/>
              </a:ext>
            </a:extLst>
          </p:cNvPr>
          <p:cNvSpPr/>
          <p:nvPr/>
        </p:nvSpPr>
        <p:spPr>
          <a:xfrm>
            <a:off x="0" y="447688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70" name="Google Shape;3770;p36">
            <a:extLst>
              <a:ext uri="{FF2B5EF4-FFF2-40B4-BE49-F238E27FC236}">
                <a16:creationId xmlns:a16="http://schemas.microsoft.com/office/drawing/2014/main" id="{B5150DE1-ED92-6481-0669-92DB7C6EA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15" y="3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Source</a:t>
            </a:r>
            <a:endParaRPr dirty="0">
              <a:latin typeface="+mn-lt"/>
            </a:endParaRPr>
          </a:p>
        </p:txBody>
      </p: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83DD03CD-5009-FAE7-49F9-3747C3CAB455}"/>
              </a:ext>
            </a:extLst>
          </p:cNvPr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8CF72A4F-51FD-E01E-BFC0-D444AF06510D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AB22DEBC-FAC3-F0AB-14A4-2AAA8BCBCEB7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094A3EFD-724D-DD82-3964-5143154F4FF8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E194FA53-A42D-497B-ADBB-010F1137F166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E06ABAB6-7CA4-2054-DCA6-458FD4EDAA4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AAEFDBF4-A9EB-8136-0F0D-04D8CB27C84A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945FB3C9-8556-6550-5A09-CA4AD9FCC13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A31D52F9-0339-31EE-E4ED-496114B99F23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64CB48C0-38C2-16C6-DD41-650859EBC3E7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23602920-627F-C181-2775-7653EBB7BE07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2D616E58-916E-24C3-474A-DC2AD228220E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E784E1BB-FC2F-0307-F737-DA3D2CDCAED5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DBB01F66-150E-26A0-2A35-9C9D10D4F95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D1ADF56C-8785-9717-CFDB-BC61D6CADC3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6E346F9D-4E97-205C-31B7-808AE5E953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96DDDB3B-AAE5-45CF-CAD5-7358FA424DE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856F1BD2-2477-ADD9-0B64-FCB3524F61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D0E83D95-C174-1419-65D1-B81BBBE8AB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194F2BCC-52F3-D19E-DC76-F4EA25562EB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04F574AA-790D-62C6-D327-2760B90E82C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B2F30531-DBC1-CA9D-68A0-6FB14821D3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000D4508-409E-1DC6-8124-169743F677C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6E44BEC5-09B0-C6BA-9A45-BE9E94EA0A5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E72FFE9B-AEBF-ADF0-14C2-A832C4DE6E1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E33A35D5-027B-363D-B3FB-FFF27D981F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05A492D6-F3C6-EEEE-0B83-A1D35B0128B5}"/>
              </a:ext>
            </a:extLst>
          </p:cNvPr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B3659E29-9029-C8E4-6689-9DD1A64ADB48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B63DE925-EE7F-9A31-DDB7-876E608844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1E00436C-EDA7-C38E-FBC7-20F05F85F9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CE61D4C5-651F-4882-1A50-FE803457EA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4352EAD7-B555-0A1C-991D-3922EFE3D74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89CB5FFB-6526-328C-E1C8-E2D78F421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F77DA6CC-5B2B-3154-5948-046F326862B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151F7B62-9A46-89D8-0ADC-24B33CA2AC5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2521F9B8-09E5-8BD9-7C59-DF3B5FEC39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ADDB30D8-9C21-C40A-9BA6-234EFE96860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649C01B4-E334-E064-3BE6-4AB9BFBFDC5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6C28C7F3-CC4C-887A-A705-DFDA63BB0B2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872D42B1-EAB4-BBE0-6366-2BA9BCA3E92F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3A84D0C6-2B4F-40E7-02D2-59640F1D432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C15C876C-6E88-3CDA-6BAB-EDD2EF3B4F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52BB90E2-4D71-814D-80C3-5CDAD56FE9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2AB5FDC1-F0D2-9C5F-EA16-C5885AA25E1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78FD3A36-121A-99CC-E607-CFF1ADA64CE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11EE7841-3B30-4788-AA4B-0D8EAB7F8D1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C53F810C-27E2-5986-71B3-19352486A54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143ED3CA-8B0C-C938-5984-55A9AA5C60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887B343A-8B17-F3BD-7B08-2A84A60F971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369372A9-565E-B03D-2544-E4475DB551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CC460BDF-EF97-0DD5-B86E-2A5DF209F8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E88F177F-DBCA-54AB-9EE0-77BA161CB7F1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D3D13505-9EFD-569D-D45F-E708DE07602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4945CF01-F8A5-200A-5B82-0C2DED9127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EADAA327-C44A-5FA9-2CB4-0362EC9BC4B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B0621510-359D-AE78-1CE5-A38B2FF1C7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289271EC-4CA4-D941-3011-9A585AD790E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19388ABD-8912-0FA0-1282-31D610B3164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421F41A1-3822-CB8D-64CD-14891938127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4F633995-2F98-45A0-EA9E-9C7991D3B22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5E09A739-67A1-CED7-D426-AA7F5AE4262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23AD1556-0BF9-150C-0736-FAEA3833F7A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74C2A114-5069-159E-5559-8CFB36CAA1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B3273311-1FC4-4C27-F6EC-709AA001B55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4CE4DADA-E1DE-A762-5045-3D9A641AF4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0BE50543-503B-FFC3-F687-78CD83702C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E102A3AD-20A2-ED66-8B18-0445281055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BEFF581A-3C9A-CBB7-3C03-DC1FC5C1F6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146B40CE-7546-F48B-93DD-F70F87F3232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8231C2E1-AA2F-67C1-CB1E-C059BEB9F9E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D4198BDD-B56F-C550-831A-4F3BD5239F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05391E7B-2051-47EC-79C7-CC3E4BBF706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6502B734-C3B4-F571-FCD2-A426470A47D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C3C2F16C-0DAA-92AD-32E0-6A9AA6EA42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E48E49F7-1667-189F-1E63-73F6394BE7E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5F1ED756-DBFB-F2E9-1089-7249FC12D8D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5ED67FEF-FABE-AF55-E953-AFE47BDEF6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B5C0CD41-807D-897C-8D10-7E5BC922240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4A963AA3-9751-6290-1150-FCE09625A26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236F753D-3683-05DF-E853-A7DAB220698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9A142440-8B96-3F87-130E-6D57952AFFB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2F5AAE67-95E5-3CFD-BE23-ACBE65EDD2E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6078039C-57C2-15CA-9D67-510BB97561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E11B4B16-3D1B-BFCA-75D2-DD5241E5759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D3FA64FD-4241-CEE0-D347-F4C1DE4EDA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8C477EB1-49C8-16D1-66F6-B15F51CA4C8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5075E962-BAB3-0F9D-FD5B-DC2B9D9E8E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9D5C2C25-B9F7-1706-3FDD-F221F5ACA2A0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C13051E3-3306-AD15-D823-1AD1F26F02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3386BAC7-6AD2-1BA2-A44B-CB4E8C1BF55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B490CF5-5229-B7D3-418F-A194000D357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AF7B0472-F283-79DB-BFE3-E8BAFE6A26E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66EB1615-E057-105A-5766-472262C2580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6AA98F27-F74C-5849-CCED-F7B2593FB13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398DC93B-7CD6-74DA-324E-0CE2F8A7F3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BAEE0FAB-875C-1BBC-2F5E-74489B341DF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6499A7B9-F9F8-292D-7A7C-B0EDB323D1C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6A2733A7-F005-C6DB-547D-945F89447D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32A8CFF4-581B-1925-8401-D456CA91B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140A5313-05E5-C8CA-1B8B-1CA649C70C55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E879552E-2D70-21CD-AAEE-856B669B11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E321E173-4473-E6E2-FEC7-570F2D090D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421CD58F-FD90-992B-C004-9FC14C3B511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04F7FDBA-5EEA-2FB1-D392-A5D1CE5E37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3EA1909B-01F2-B9B3-0DD2-9BA9F393723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5198FBDF-CC79-0190-1ACD-D7D693BAA1B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2C8AB083-5371-A939-D0A8-03356D609D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1132F42D-0E87-0E10-7649-74E6E66FFC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6044832F-5834-39BC-1875-F06DCF6EE88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97B94EDE-1939-0DED-FCC0-4ECA2379FC6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A56C998E-A446-57A5-53EB-486D97DFA5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3FC60FC6-8258-6058-1EC1-90FC1DAEE51C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50BF7C2B-A374-2154-EB7B-C46C878112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F65B3806-D6C4-0F3D-FD49-ACEAE6840ED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C248141E-5E8B-73DF-00C1-68573DF73F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66E651FB-39B6-3192-9FC4-1BADD43A2C9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3623D5AD-D1E9-8806-88EC-8CD28FFE2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80C1580F-541D-0679-AEB8-A5FD4B3D2F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19B2E686-33AE-CC5B-9C73-4A3DEBB2B5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3B599F5F-E7D0-113C-8020-6D17C758A34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646B20A4-2065-19CA-4FD6-BC0951D50BE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3977CCA0-BEAB-5512-7C46-490EA1C781F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77947947-6A57-1D6B-1A7D-B79B7E9592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7ACD037F-A9A5-3CF9-567F-E15B8E395C2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D6B95F65-0B59-549D-F04A-C7B9EC4BF5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5E085CD8-31F5-9F98-A1D2-29F09327D0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9BD1652D-7290-4ABB-1CEC-4D38E0CF31C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718CA887-DFE8-41D3-0DB2-28C9ACEC50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DA2B35D2-EC48-6F49-9F9C-14789E9A77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A9266E00-C070-B9AA-D3C8-76524DB9355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34AF8530-C83B-8740-18C1-B96F13402E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26344DE6-9500-126B-BB67-225C65219C2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AFA822C9-ACB9-3A4C-15AD-B06F468B3A3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2C72589F-1DEF-376D-D4AC-4BA95D70B43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FB07375F-E54F-568E-BB4D-1D4C14ECA50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06DC440C-C1D2-AD1E-B6D4-B0CDC6C45D71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0D975DAC-B3EB-6B97-B646-2F7ECF6F12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F2334D54-3F69-2219-D409-2666E098B9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B272F082-F718-5072-8C79-49F9DC96F04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BE2247B8-53CC-314A-2886-18530BD2725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A841A773-BCA5-8DA3-F9A2-7D284B16ABC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5A503D5E-FE34-39DB-0BEB-DCEAE858E4D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74710BD4-E4CC-3240-5F31-5C63A9323D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05454646-FC62-DB17-620F-0F5CD88C270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C46230A4-C56C-6EE8-7197-2765E204DC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A8484C02-5818-136A-4968-5148F11509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81E2EF85-F8CA-74B3-82A2-A2A7A562F2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3B5FCA8A-ADD3-379C-F611-138F078A75AF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E407C9E3-2AD2-3ED0-52FF-E684574C66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00BCD610-1836-E9B6-ABBA-C5F60137445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53A3DDBA-786E-3233-AB7C-0D9F23DA6DA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932B171E-EAE1-2CAC-712B-457A9018926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A9EE2F11-DAE8-9756-43A8-05E89AE8039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D5DA577A-78DA-39F6-56E6-3139EE905E8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8D323CEF-ED5A-13C7-5F5A-4AC8BA8EEF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AA94513A-E5AB-C052-757B-99FD54C5E26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6B3F225D-A97C-5C4A-F987-F15A55AD20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1DFBFD11-6B4E-FBC4-F807-A73E2C518E3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53DB9980-3737-1DB6-4C2A-4AC0083388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59A3670B-044A-3F39-4B2F-A7B2C4EE3DE9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CE9B4CA-DAD8-00A6-66B2-8617C9D8AC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31C5AB3D-670C-5527-66BC-ECFA59A02F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935F0CE9-4B8B-1DE3-391E-4EDD2CCB8D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348269DF-8931-DE6B-5EA7-54D8474D8DB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CC17179C-EBE1-F5E0-5A90-61E58A9C0BF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58BC923D-FE6A-1577-8285-F672D124FE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1A6B180A-2CFD-422B-CF71-2EA4E4114F7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1E767321-EB7F-5131-E3C4-FD9B6F38CEA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6B6BBF8A-F8CB-CD5B-AB5B-B69462A168F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2BA33649-0E02-28A4-3BFD-8D7D4375AD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6E5C16B8-562D-2540-DDAD-61120C8F8E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90913652-7241-CFC7-FD3A-41D7ABCD2E0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3BF958BD-50E5-F82D-76F3-5538748659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E056D2CE-902C-5C39-60A1-D27DE9E065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F3B19952-9357-D8B6-BEE3-1DBCCEDE8A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8E91DA9C-F649-4D44-73EC-2E24BDF56A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7F194CDC-7882-7FE8-17AD-C89CC8D7650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C12F3215-17F5-0DEF-1996-F10C4CA5632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0A5F5F03-DC38-E868-4699-FC0F58B520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0436ABAC-A475-E4FF-05AC-B9F4B775588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5D8A28C7-E318-7D05-086E-3E47E1D8B8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5146D790-3CDC-ADA4-3B7B-8774DFB6197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298691E3-470E-8A54-ABCF-DCE32EDF1FD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43A3B213-7A75-753A-CFB1-5B0993F92507}"/>
              </a:ext>
            </a:extLst>
          </p:cNvPr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E6FC356F-9A10-74DC-54B8-9ECEDD450F9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E983A7FF-BF18-0E3D-217D-74089DA0332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B6FBF387-08E1-DD10-2325-0DE9C6C2310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85A3B0B0-E5C9-7E11-7453-91BE22A86E3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C2B9CFC7-507A-7B39-6A2E-E740C761519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03715C07-01B6-859E-FF1B-476E75C103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C847EBBD-B307-AFE2-D725-E2B60B03B67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EA044CE8-2974-99AF-63B7-D8AD8B96B38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6FC4BBCB-4696-533C-220E-77BB801C1D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88218D39-DE1B-0542-0F67-908DEB0B6B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8AFFD966-8EBE-09A8-572C-68CD9645FE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DB589E09-2C65-A9C9-2514-EF33778FE2E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88867268-4453-B1D4-F54A-7235CD406632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33201AF3-132E-AFC6-5283-0967A53C0A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7B8E4A54-494C-325B-41EF-00493BBA73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DD1C70A4-27CD-A98E-074F-2070DD3871E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84D97B22-8AD1-1EC5-3860-3217CA15D36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CE87527B-5ED0-39D6-5369-C774CBD8B1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B137381D-F44F-70C6-9687-3EDC8FCF6F0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BA2891BB-B5D2-22E3-EE49-D7762951C39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9DEAB3BF-2FC0-2EAB-61F3-909FF7E86E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4D6A7674-1C24-898E-2DBD-55AD735DFF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7DD55F9C-4B28-FBF4-BF51-848A5FA2ED7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E3A5370B-7142-984F-2F5F-3984DF629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379596C8-4676-B701-EE74-2838F99FFEF5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C238D018-733E-D023-2A75-8F25B61554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E9D63126-2B21-9ED1-0429-A337F1D6BA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90201EDE-E2E2-1B98-5C89-D73822C58E6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FF69D4B3-B7C2-90E7-FF26-85BBA46E03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25E923CF-92A7-8A7E-17AB-B770705776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896E4A8B-2D49-E6C8-15CA-7C000A3634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CF9121ED-2458-74FC-656E-7EDFEB15680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BFB6BA8D-5EAD-3882-A463-B2E973DC2FC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048F1B51-DCBD-B2D7-6B0E-82A7DBEB9D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8FD62356-B142-FD1E-4333-29DB56D6F05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C09B00F6-B080-475E-A6D5-08BB11C748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85DA6AA5-D32B-BCD2-76AC-4130700ED2F6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B9465B86-216E-2737-2CE4-A5C6CEC0E4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F1500C7E-B04E-CA00-C2BD-0E2C8A1BA7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E0C42C6E-570A-53E4-3A23-A7EDCAF3DC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9877F87F-A04D-F246-95D5-5BA935F24CE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A5A80249-676E-9325-0261-961FA15208D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B48FF44C-5B56-253C-DA5B-A00C292AF73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8B222970-B364-04CF-5BEE-F950F0792DF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DE64B003-6188-6DDC-A1AD-B2CA50F1DB6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18E0A983-5D7C-BA6D-0D05-5352992A4A8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2BE024AE-F771-AEED-9159-8FD0693F549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1A928F0E-AE11-C1F5-E576-98C27924FA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8FC20D07-5A41-73C2-ECB1-61F9D149A31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602C0D86-AF1C-B704-0C58-7E13EBA3AD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690A185C-164B-F3E2-827B-8E8237CF2E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5F9260FE-2C89-2F23-C445-0653937322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20064C56-DD2A-AA75-BECB-FC1F9560752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6DEE1E85-796D-DF20-A64B-6B1C16C8215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5B7EA516-8A07-4E9E-4791-4F48B97F87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19588479-B4E8-890D-595F-8DA7CB2EB1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597E8D8E-198F-A53B-D158-0F23C38848E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390E5A81-F665-B706-FD02-AC6FD10AB73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C53D6F54-75B4-3FB1-4318-4594957EEA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487F5C24-C66A-935A-9829-0CD099E4F7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4FE8561C-5248-5F8B-336F-2B9EE8EDB30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6BEB2607-0F8C-7B93-0209-5609B49215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CD13C05F-DC40-E4F0-EBA0-B43E125952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F5004CD4-9919-8B98-1C3D-681C718C1EF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BAAB98F7-1D04-7E6C-4ED6-E1843DA745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1D453B5A-2963-2222-9C4A-8D5789EFEF2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87948C5F-EB72-A210-5ED3-45C94D6C5D4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8F4E6624-A3C5-3E7F-D969-18F94E3CFE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28BE97B7-15EA-9657-C3CA-ADD6F7EAC30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94BE4D05-4892-A4A8-B1E8-2CFF3E3DA4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BA6B76F1-974C-98CB-74B4-E87340D9E23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3244937E-CB6C-4D6A-2FFA-2583538626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F1F7BB34-A281-2461-92C7-46F594720D3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ACA48DCD-DF09-3B11-B32C-9E4999C65C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20C344A5-4A9B-D198-0304-A5055A351D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362FE178-16C1-1464-37D1-9E24F29B6A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ACBC01AB-CE4C-15AD-8CEA-CEE823558EF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609F81C8-B1C3-F353-9C58-4DC1C0B0B4D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1CC50242-1CF3-6705-ECB0-3E6F1AD9962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53E6BC8E-FF65-DF97-24E9-6D630DC765C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CF972A2D-CC3D-92EC-2C68-6F6CFCD3B3D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D8E666DB-EACD-8A4E-EBA9-83760E249EB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B113F90A-E854-182B-3023-1517B76C6EE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B974EFE0-7145-5CE8-4036-E66C1DE775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25E62658-A110-777E-131D-C9C285503D29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41714B50-89B6-8779-6683-3A818EB707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D75B9ECD-EDA8-2BAA-F91D-3CF7E30A15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1208811A-7503-A421-C59E-972FB5CDCFC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25279B4B-77A6-ABCF-FFBC-9AB701E8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C4639624-900D-3B4B-8B7E-74BA6B07A75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0BCE9894-9890-0984-DEBC-59AD484FE36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3C180F4A-EC08-C08E-BAE5-4EB549ED68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9759536A-0BEC-F2F8-5AE6-800A07AEC12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AD61159B-8545-C180-2FA5-6A329E6A34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CFCED9C1-AF4E-2F5F-B1F9-0D7D1CDEF9F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FF7A4F57-9FC7-1FEA-1446-5731723ABF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6D0FD4A9-E301-6E23-7783-66CD0EF6F23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6910E75E-FAED-E405-9C0A-9F2348CDC9B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7A5053B2-4748-0957-0C74-11D0961EDB0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9218383E-63B6-2FD5-7408-5C9CD708BC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A32DDFC9-98DD-7D8B-E038-556024E10CE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FC2E7F96-6B4B-AE2A-B37B-53B6628A2F9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DB787B1E-2F6D-A791-BB29-50523629181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EF7AB828-B41B-DE27-EDA4-082055138A2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BA1F6EA4-7A56-2458-A10E-1E382E9532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8177B816-77F7-0865-067C-DDA2AF6D0B1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86721CF1-9082-4430-A456-8443397986C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7D9C8EED-4F02-66C9-C3E5-9EBF5D4E50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7FE3808A-6965-8453-DAA3-5FABDB5456E2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B033A52F-8497-162A-FAFE-6835B42513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9509F354-637D-C6B8-374C-96CED3CD9E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4BB229AD-D510-60F4-B1B8-0FA06F1473F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9F7986FF-1F04-62A5-AFF9-7C2F0690F00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FFB7C700-1E33-A259-3139-B6CCBF76B7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39B0B37D-0C2A-00C2-C7AB-AB8C8CDF128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242568BA-D476-2750-08AD-C46C2CB587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5A0EA894-B3B2-9340-2F05-6D7A0EC6185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A671F5C7-C596-865C-BE0F-99444727617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F2CCF705-A07F-4314-F81F-F709B4EC581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039225F2-FD01-6EAA-8E21-C5E1693F00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F2B4B742-5852-EE5D-A30E-3D877ADF288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5BE1B20F-00A4-1F0B-A2E9-164D12BCB0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3F9CB4B5-94D8-4285-1F4C-085504C86D5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3CD5566D-CA78-DC7D-9C04-D19E3C9D5E7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8C05FDD5-2E91-622D-DFB9-D83CC77675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878BEBBE-9842-EE1C-4CAF-ACCA8F4D88E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CBFB66C6-E333-7AB7-418F-7662B0D976F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BAD86712-16E8-F7B7-EB19-E80670DBAD4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248EF2FD-FC37-AFD0-4BB1-9E042E71889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DBB27A8C-0278-5893-B069-DC0F70AE31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91B40052-9547-BEA8-1D92-AAF4FF58641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38752EE4-1084-036C-254C-77E5E55BE67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E7AD8F48-A810-545E-6AE6-6AD79337FA6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8B8C10EA-9B5B-36CA-1A13-493492B76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3E56E527-6650-3F90-5DF6-206EC4A152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E80E1DEA-D1B1-8ECE-7E1E-16906C8D6C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2E0523BE-C909-AF1F-B1C5-FAF3FE87E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CFE686E5-5E08-9265-EB58-6F743A5AF5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1FEF8D6A-C671-503C-C285-F19FE7151C4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10968F2E-E6AA-87D1-4EDC-21410BB6D71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D1C9CF77-9585-D02B-7C39-C6722D98B8E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C95A902F-2B6E-5742-D537-9AC7A070950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25B1B854-B1DF-216C-CBD1-711324949F3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1F14252F-8920-0048-686D-FB0639BF22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1E4618DC-5298-DE1F-589C-C28E7BD5219C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BF86F8E3-5581-A7BE-19F6-9D9A609DBD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5B3FBBD3-7530-BC69-393A-D5CAC0BE53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98A83D1E-56FC-F9A8-0E2F-1BB24C0258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AA6469A1-464B-FBE5-474D-98CE48EDD9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2F2E897C-C52C-1D05-559C-7796A99421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7B8FE3F1-4ADB-9E85-69D5-A98A8FBD5E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F095ADFD-C390-7BAF-23CE-5A02A8AFF9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2E9CB263-710F-4FE5-2EF5-3CBF9B1B3D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BD9F7D25-A7B1-34A7-F65C-80C83048B54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CACBF2B1-3297-0C0A-7463-4FEF49357B3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CC242468-DDD6-28C3-1039-436FFA4669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A5998063-F9EA-95BD-1B2D-BA0601118FD2}"/>
              </a:ext>
            </a:extLst>
          </p:cNvPr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D6743EC3-7CE7-6B63-95CE-A23BF5D1EF93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52CC0625-C380-2D43-E521-4F560EB24B00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936CCC35-3D3E-E9D8-14A4-E2DF6199A133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BA0DEE79-DC09-64E6-58C4-394107571304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FF20B753-E8B5-CECB-B540-E704B3258807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B2F2E537-371E-F5FC-DE03-12702964F4ED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B0D646A5-A7D6-295D-BBE2-11A653DB6E6D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154AA582-36AB-1FD4-DB17-6A4E2CFB5DC6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D04F8B7B-A1D8-4144-C3E9-C26439E2DCC9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ED5C67F1-3826-F07E-5AA8-216291BA7C21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E4ABFBF9-77E1-6DF7-A3C7-75D756FB074D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D24D989A-C809-225B-3712-73F5402F081A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AF347CE5-DD33-9B1E-D1B6-3BCD2A34853E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6AEA74EE-3F5F-A569-7C91-4506822A41C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D5D8BBAF-E11F-2C9E-5DC8-8B27FA9BA14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6938A3AC-937D-5E5C-2493-BF39E4FE01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1E2F84C1-3FFE-5DA4-F09F-C47ECF5717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549CCB77-4506-EBC4-2482-BABDA8A3E68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DED506D8-8B82-EBDC-8758-85325B0D1F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2E3B897E-8CD3-6669-1EC0-60779F1E81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44EDB63B-30C0-ED57-6343-65CF949948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E4888E78-6EF1-B9CC-0F37-3CDB57B1BF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166C1FB6-F844-67F7-FB1B-06E6686D0F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92C6F74F-D5CD-793C-E7D1-96EA3C067B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09F14C91-F693-97BC-A6D7-E3955DA7E4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5D356C-2507-A561-74E6-A1A47FDF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4" y="1303564"/>
            <a:ext cx="7557025" cy="3521295"/>
          </a:xfrm>
          <a:prstGeom prst="rect">
            <a:avLst/>
          </a:prstGeom>
        </p:spPr>
      </p:pic>
      <p:sp>
        <p:nvSpPr>
          <p:cNvPr id="3772" name="Google Shape;3772;p36">
            <a:extLst>
              <a:ext uri="{FF2B5EF4-FFF2-40B4-BE49-F238E27FC236}">
                <a16:creationId xmlns:a16="http://schemas.microsoft.com/office/drawing/2014/main" id="{A849EF8B-F0CC-F373-ADF8-120EF1A1AA7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74076" y="624743"/>
            <a:ext cx="51150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+mn-lt"/>
              </a:rPr>
              <a:t>Central Bank of Egypt</a:t>
            </a:r>
          </a:p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 b="1" dirty="0">
                <a:latin typeface="+mn-lt"/>
              </a:rPr>
              <a:t>( </a:t>
            </a:r>
            <a:r>
              <a:rPr lang="en" sz="1400" b="1" u="sng" dirty="0">
                <a:latin typeface="+mn-lt"/>
              </a:rPr>
              <a:t>Economic Studies</a:t>
            </a:r>
            <a:r>
              <a:rPr lang="en" sz="1400" b="1" dirty="0">
                <a:latin typeface="+mn-lt"/>
              </a:rPr>
              <a:t> &gt; Time-series &gt; International-Trades )</a:t>
            </a:r>
            <a:endParaRPr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24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995132C2-59E7-5A9D-F75C-D68680F4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E1ED9D1-139D-C352-3529-B47D6B88288D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E4125A6-845D-8F16-7A9C-B94D0D45DE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BF1777-F4AB-480F-A17E-B9427E6A04C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A8F811A3-955D-0F1F-B040-7949B580E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Analysis Stages</a:t>
            </a:r>
            <a:endParaRPr dirty="0">
              <a:latin typeface="+mn-lt"/>
            </a:endParaRPr>
          </a:p>
        </p:txBody>
      </p:sp>
      <p:sp>
        <p:nvSpPr>
          <p:cNvPr id="3442" name="Google Shape;3442;p33">
            <a:extLst>
              <a:ext uri="{FF2B5EF4-FFF2-40B4-BE49-F238E27FC236}">
                <a16:creationId xmlns:a16="http://schemas.microsoft.com/office/drawing/2014/main" id="{D530EC57-4E84-09E5-68FE-D50103B2F3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sp>
        <p:nvSpPr>
          <p:cNvPr id="3443" name="Google Shape;3443;p33">
            <a:extLst>
              <a:ext uri="{FF2B5EF4-FFF2-40B4-BE49-F238E27FC236}">
                <a16:creationId xmlns:a16="http://schemas.microsoft.com/office/drawing/2014/main" id="{13A2C32B-9219-C45C-03A9-75B0AD42424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04</a:t>
            </a:r>
            <a:endParaRPr>
              <a:latin typeface="+mn-lt"/>
            </a:endParaRPr>
          </a:p>
        </p:txBody>
      </p:sp>
      <p:sp>
        <p:nvSpPr>
          <p:cNvPr id="3444" name="Google Shape;3444;p33">
            <a:extLst>
              <a:ext uri="{FF2B5EF4-FFF2-40B4-BE49-F238E27FC236}">
                <a16:creationId xmlns:a16="http://schemas.microsoft.com/office/drawing/2014/main" id="{EBD9BC63-8B73-3F1D-74EA-1404A00BB69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02</a:t>
            </a:r>
            <a:endParaRPr>
              <a:latin typeface="+mn-lt"/>
            </a:endParaRPr>
          </a:p>
        </p:txBody>
      </p:sp>
      <p:sp>
        <p:nvSpPr>
          <p:cNvPr id="3445" name="Google Shape;3445;p33">
            <a:extLst>
              <a:ext uri="{FF2B5EF4-FFF2-40B4-BE49-F238E27FC236}">
                <a16:creationId xmlns:a16="http://schemas.microsoft.com/office/drawing/2014/main" id="{39F374EF-74FC-478E-9F1C-55CB3539B49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05</a:t>
            </a:r>
            <a:endParaRPr>
              <a:latin typeface="+mn-lt"/>
            </a:endParaRPr>
          </a:p>
        </p:txBody>
      </p:sp>
      <p:sp>
        <p:nvSpPr>
          <p:cNvPr id="3446" name="Google Shape;3446;p33">
            <a:extLst>
              <a:ext uri="{FF2B5EF4-FFF2-40B4-BE49-F238E27FC236}">
                <a16:creationId xmlns:a16="http://schemas.microsoft.com/office/drawing/2014/main" id="{9BB371BB-6E98-2374-E5CF-638B63A4FA4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03</a:t>
            </a:r>
            <a:endParaRPr>
              <a:latin typeface="+mn-lt"/>
            </a:endParaRPr>
          </a:p>
        </p:txBody>
      </p:sp>
      <p:sp>
        <p:nvSpPr>
          <p:cNvPr id="3447" name="Google Shape;3447;p33">
            <a:extLst>
              <a:ext uri="{FF2B5EF4-FFF2-40B4-BE49-F238E27FC236}">
                <a16:creationId xmlns:a16="http://schemas.microsoft.com/office/drawing/2014/main" id="{BF7A5E1E-0B54-CF81-3952-7F78575ABAB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06</a:t>
            </a:r>
            <a:endParaRPr>
              <a:latin typeface="+mn-lt"/>
            </a:endParaRPr>
          </a:p>
        </p:txBody>
      </p:sp>
      <p:sp>
        <p:nvSpPr>
          <p:cNvPr id="3448" name="Google Shape;3448;p33">
            <a:extLst>
              <a:ext uri="{FF2B5EF4-FFF2-40B4-BE49-F238E27FC236}">
                <a16:creationId xmlns:a16="http://schemas.microsoft.com/office/drawing/2014/main" id="{B2DB0FF0-EA62-4A24-A0C2-BB3BC61866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</a:t>
            </a:r>
            <a:r>
              <a:rPr lang="en-US" dirty="0">
                <a:latin typeface="+mn-lt"/>
              </a:rPr>
              <a:t>cleaning</a:t>
            </a:r>
            <a:r>
              <a:rPr lang="en" dirty="0">
                <a:latin typeface="+mn-lt"/>
              </a:rPr>
              <a:t> </a:t>
            </a:r>
            <a:endParaRPr dirty="0">
              <a:latin typeface="+mn-lt"/>
            </a:endParaRPr>
          </a:p>
        </p:txBody>
      </p:sp>
      <p:sp>
        <p:nvSpPr>
          <p:cNvPr id="3449" name="Google Shape;3449;p33">
            <a:extLst>
              <a:ext uri="{FF2B5EF4-FFF2-40B4-BE49-F238E27FC236}">
                <a16:creationId xmlns:a16="http://schemas.microsoft.com/office/drawing/2014/main" id="{3ACD8E18-753E-83DD-5140-844DC69A721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Physical DB</a:t>
            </a:r>
            <a:endParaRPr dirty="0">
              <a:latin typeface="+mn-lt"/>
            </a:endParaRPr>
          </a:p>
        </p:txBody>
      </p:sp>
      <p:sp>
        <p:nvSpPr>
          <p:cNvPr id="3450" name="Google Shape;3450;p33">
            <a:extLst>
              <a:ext uri="{FF2B5EF4-FFF2-40B4-BE49-F238E27FC236}">
                <a16:creationId xmlns:a16="http://schemas.microsoft.com/office/drawing/2014/main" id="{239BDD39-8F24-764A-AB32-7914C737DA1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EDA</a:t>
            </a:r>
            <a:endParaRPr dirty="0">
              <a:latin typeface="+mn-lt"/>
            </a:endParaRPr>
          </a:p>
        </p:txBody>
      </p:sp>
      <p:sp>
        <p:nvSpPr>
          <p:cNvPr id="3451" name="Google Shape;3451;p33">
            <a:extLst>
              <a:ext uri="{FF2B5EF4-FFF2-40B4-BE49-F238E27FC236}">
                <a16:creationId xmlns:a16="http://schemas.microsoft.com/office/drawing/2014/main" id="{1D953AB2-D5A8-9481-4734-6975E877903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41836" y="354811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Predictive Analysis</a:t>
            </a:r>
            <a:endParaRPr dirty="0">
              <a:latin typeface="+mn-lt"/>
            </a:endParaRPr>
          </a:p>
        </p:txBody>
      </p:sp>
      <p:sp>
        <p:nvSpPr>
          <p:cNvPr id="3452" name="Google Shape;3452;p33">
            <a:extLst>
              <a:ext uri="{FF2B5EF4-FFF2-40B4-BE49-F238E27FC236}">
                <a16:creationId xmlns:a16="http://schemas.microsoft.com/office/drawing/2014/main" id="{2D2B8D85-82EE-C4DA-5ADC-4FC2965D4E0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Visualizations</a:t>
            </a:r>
          </a:p>
        </p:txBody>
      </p:sp>
      <p:sp>
        <p:nvSpPr>
          <p:cNvPr id="3453" name="Google Shape;3453;p33">
            <a:extLst>
              <a:ext uri="{FF2B5EF4-FFF2-40B4-BE49-F238E27FC236}">
                <a16:creationId xmlns:a16="http://schemas.microsoft.com/office/drawing/2014/main" id="{79147589-1ABE-C344-F66B-460FE1E9E6D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771131" y="3281562"/>
            <a:ext cx="295656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Recommendations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5E788F9-CF77-C08F-C4C6-962E36500D8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00F0108-C7CA-FFA6-AA79-AFB88C53446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27DF6F07-82E9-8DC1-C9AF-34D3C8F9AA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EBB2C92-FA9F-B49F-011C-D76B9B6D379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14619C1-60CB-18CC-DF40-5D8E8901B71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A2FD97-F80D-07DD-80AD-8A6939895C6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86D05AF-2AC2-D5DE-D8CF-CD17B679940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B408973-784F-5790-5A6E-E5524F604AAD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D262A3BE-68AF-874C-434E-0053540C58D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E30999A4-2367-BCE9-F674-9785A4928A3E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065C15AD-5EDA-B815-2DAB-278B5AE515E4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3AA989B0-6D34-2B59-F582-409B47FA2DE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494DEB9-B933-79C9-9DBD-3CD8314DDD9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6704E226-5AF4-848F-E141-604655F976E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09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E54957D-3E72-92DB-3282-C50EC96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D8D7E9FD-FFD3-5FB5-E95F-E1EE8583E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16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Kanban Board</a:t>
            </a:r>
            <a:br>
              <a:rPr lang="en-US" dirty="0">
                <a:latin typeface="+mn-lt"/>
              </a:rPr>
            </a:br>
            <a:r>
              <a:rPr lang="en-US" sz="2800" b="0" dirty="0">
                <a:latin typeface="+mn-lt"/>
              </a:rPr>
              <a:t>Using Asana as 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 Management Tool</a:t>
            </a:r>
            <a:br>
              <a:rPr lang="en-US" sz="1400" dirty="0">
                <a:solidFill>
                  <a:schemeClr val="dk1"/>
                </a:solidFill>
                <a:latin typeface="+mn-lt"/>
                <a:ea typeface="Work Sans Medium"/>
                <a:cs typeface="Work Sans Medium"/>
                <a:sym typeface="Work Sans Medium"/>
              </a:rPr>
            </a:br>
            <a:endParaRPr lang="en-US" b="0" dirty="0"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C8D28F-759A-59F7-E348-D1B765CC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1141949"/>
            <a:ext cx="8312728" cy="40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E6B3828D-CF35-F0C6-F931-DEAAB0AE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BFF374B3-A5A5-4CA1-95FC-6AEF9832FEB7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1E7B0B50-09FA-8BA9-761B-DE231BCFB0D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2067AC5F-CDE9-8079-0A29-4090BE9A6B2F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2C09579F-5120-F65A-5660-68A47E36E8E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E6B56B8A-55FD-ECC7-05C8-2DECD9072F6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206B514E-E546-2705-A259-587682DA7627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807103A-4AF6-1C91-83B9-36CDB0CBEE8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781BAD89-FA34-0103-B23E-00058834FDF5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8E587D72-A002-F2E3-A3AB-D233998BB689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FFB1E91-2FA0-8043-6046-BE0513835A70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87F2DA78-5E6F-7B7A-2E49-F57E866BAD9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AF0F8AEB-410B-695F-181A-D68E22065D47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361F9737-2A8A-AC5D-145B-F7E4F222EE91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6E159D30-A819-C057-D26F-A1F2F7BA58C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C0C403F-6C79-F0FB-4B1D-391E574BEDCF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5BFD22C-E352-8F64-77DE-A2E4E76675D4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9B785E0-E34C-FBF5-64FC-8F3AE8382A6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39F639DF-29B1-8384-E7DD-2440D7D3A32F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D351778-25A0-944E-1166-54CB14BAAB51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F1BC2A62-FCE7-792E-48A7-B6E3B2F1F0FE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EC29729E-95A7-7F6C-5CB7-09BE7F85E980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008EE8F-2441-9F77-A8EE-A88108FD1E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27C361-B2FF-ADAC-6FED-F379C33DA9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DE934C35-9CF3-E609-E49E-068940F1B2F1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20D01CD-B4FB-D918-4925-4FCE05EDC5F3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B73EB61B-DFAE-7231-E0AB-24BBB7739156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C18294B-130F-05E8-1DE9-66460E1E2C2D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899F7C22-C494-5450-6C6E-99DD7F136C53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BFD5B3EC-484E-CBB5-F628-BF782EE8FE8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79CB3B7F-CAE6-3AC5-CC38-C8A3DC0905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7794C003-8033-7778-D2DE-21744CC9188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29A11A5-7EE7-37B8-9E62-D6C2453DA6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DAFF5874-1CC3-B0CC-CEC0-01627FEE306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D6BC71-D57C-643E-078F-31B2399BFAA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A922C3F-6110-6F45-02DF-964469DB909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43523EE-61E8-5854-448F-A5E0AD691AF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5B9F7A86-F777-4987-95E4-C9A17502E2C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3A95EBBA-B5B9-4D6F-B246-D7974AF8E72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2607A2C0-0E39-AF11-1E10-C8B7E0C4EA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6C78478B-B3C2-1EB9-78E1-1FD2D0A1E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118019"/>
            <a:ext cx="4737259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cleaning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preprocessing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49D37039-3920-70E8-CE4D-B42E4CC9BB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47D96C6E-D318-DFB4-C80A-3992A0717460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13C26460-60F4-1A8D-AD1A-1BF81400CDBF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93731592-17AD-56B7-8BF6-E3E8E243B9E7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5D0A0B12-A233-9587-2C55-FBE31E1BB47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718739B5-D6D8-58E9-C61B-CACF4EDC3A3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8359512-DF8E-11B0-0DAA-F9D95BA3F123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0C42B886-921A-3449-CC23-FBAB433B697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567CBBA-4CFE-F36E-4052-DF22421CFF2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0035B12A-1ECF-1419-923A-0CD2DBC9AC15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48FA4151-1D05-A62C-B9CD-B9AB636B443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C919B7F-F3EC-B04C-6D47-33373E810AA6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FDA2D55C-FAA5-3143-E498-E2B61A4206F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3C6D9176-721F-E269-FF5D-8BE1AAA9B2A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1E568756-14D9-FE01-587A-236B4F055029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845FABC6-AF68-7A58-91C9-E22455FC2DB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7DE5B9D3-769C-B78E-4446-3F676EB971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33625A3-25F1-C0CE-54D0-8D72FAC4AF1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2DE3732F-62E3-7AEC-B8EA-3B531025DAD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2C384B4-CAC8-0907-E036-126B4B9B664C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35F89FDD-7D2E-DF99-981E-F49BF4C9594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D9EDC0D-23B5-F6A4-0BF6-3A1C5E95F1E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6EE475E0-0726-2095-9655-46D37F9814B4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D530671F-BA69-5E75-50B0-272E60907AB8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B9D9088F-C1C1-F7E2-B6D3-AA406320730C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2CFBEB8-02A9-7F0F-B764-6B5C77C4183A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DF407FF-A000-D008-5036-CC33C0E9B82C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DA297894-EBB1-4954-19F2-FFC9C98EFA09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9CBCDA9D-5E40-38F5-CD78-7C8B23A9A72B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65AE5517-DA38-707A-14EB-C33DA7D2C5C7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CCF283B5-FE1E-F633-249F-82D23588877B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713A48FE-D395-A2A3-EB23-3B32A4131BE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D213783A-F6E4-86E8-01C4-4208CF3A9BD7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6414868-6F15-EB37-EAB9-3A8EDB8CEF2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1EA5487E-CFAC-CF6D-A566-AA57C99D586B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7A9B2903-CEBB-A66C-EF9A-756042D6D4A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2E1461F-E9EB-0D72-A2F1-789DB81F2988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B3FD828-69E6-D68A-50E7-F46402DD16FE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8853F68E-4850-AE3E-FEA4-159F8103C88D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68808487-4977-AFDD-217A-8C4BE7AE0E2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A386F0C3-4141-464F-8956-95D25BD7858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736D3BAA-664E-5682-116A-2865B1A0D4DA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27884BC0-F44C-B028-B4C8-E8FA1E805661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6A35930F-2226-1D2B-490F-54E450F328CE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E57A87B-8584-3C1C-4D19-08F2EB9D85B9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7D8CDD3-C790-7992-1A23-0DDB7CFBD086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3435F0F5-69B8-89C4-9D57-E3DBC31E38C7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CDD64E62-6BE7-04F0-9E45-99CCAC07D68C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C6153DE8-F0CD-14BF-28D0-C7EF37A28863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898DD56C-3FD6-CEAE-3406-74DAF2BB1BA1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8DB6A7AA-B622-1D2B-5523-598ED3CEF84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07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3D9F5616-5941-09CC-96DC-23487750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9AFEFB1-5992-6097-F295-A854248C5E1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E68ABEBC-E629-8749-9CF3-64F2A0E2686C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0CCC82-6D1D-0481-4331-71465C5189A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D1A460A-E8FC-E408-0415-CA875CB19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Raw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0D08BD3B-3FBF-F19F-B529-03D5E1E51D0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1101CB95-F61E-14B9-33FA-9272B5C257D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F6D05F65-5513-D60E-E49A-FA06BD39949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373D41A6-E07D-419C-62B9-4C8281C0288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1D713BF1-86F8-5854-FFBA-91F95CE82B95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91EE764-C618-5965-571B-91835A2EE31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FBA0362-4B0C-29E6-3EFF-357C03B9171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8013DC62-6CB4-3DEA-A8C6-70ACBA0D4569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AFE7A165-F81E-735A-B895-D04A785E12A4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B54BCC99-755B-9B79-9975-87A41C9481AC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304E1FB-09CE-AF57-0330-BE901C24B86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C43EFFC-47A1-59AD-4266-52B8260E861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8D4C1A8E-8CC9-4663-E6A8-69F516090FC8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80E0158D-86BB-660A-742F-41E4707F8B3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700EB7D-DFB8-78D1-31DA-75943FD798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Data were split into </a:t>
            </a:r>
            <a:r>
              <a:rPr lang="en-US" sz="1400" u="sng" dirty="0">
                <a:latin typeface="+mn-lt"/>
              </a:rPr>
              <a:t>2 files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in Excel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one for data of 2005 to 2016 ,The second for data of 2017 to 2022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AND both are in </a:t>
            </a:r>
            <a:r>
              <a:rPr lang="en-US" sz="1400" u="sng" dirty="0">
                <a:latin typeface="+mn-lt"/>
              </a:rPr>
              <a:t>pivot</a:t>
            </a:r>
            <a:r>
              <a:rPr lang="en-US" sz="1400" b="0" dirty="0">
                <a:latin typeface="+mn-lt"/>
              </a:rPr>
              <a:t> form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73E94F6-42F1-124C-BC59-0F967F60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390301"/>
            <a:ext cx="8312727" cy="31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30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1564</Words>
  <Application>Microsoft Office PowerPoint</Application>
  <PresentationFormat>On-screen Show (16:9)</PresentationFormat>
  <Paragraphs>201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Plus Jakarta Sans</vt:lpstr>
      <vt:lpstr>Work Sans Medium</vt:lpstr>
      <vt:lpstr>Anaheim</vt:lpstr>
      <vt:lpstr>Bebas Neue</vt:lpstr>
      <vt:lpstr>Nunito Light</vt:lpstr>
      <vt:lpstr>Arial</vt:lpstr>
      <vt:lpstr>International Trade Business Plan by Slidesgo</vt:lpstr>
      <vt:lpstr>Egypt Imports Analysis</vt:lpstr>
      <vt:lpstr>Team Members</vt:lpstr>
      <vt:lpstr>Tools Used</vt:lpstr>
      <vt:lpstr>Objectives</vt:lpstr>
      <vt:lpstr>Data Source</vt:lpstr>
      <vt:lpstr>Analysis Stages</vt:lpstr>
      <vt:lpstr>Kanban Board Using Asana as Project Management Tool </vt:lpstr>
      <vt:lpstr>Data cleaning  and preprocessing</vt:lpstr>
      <vt:lpstr>Raw Data</vt:lpstr>
      <vt:lpstr>Data preprocessing</vt:lpstr>
      <vt:lpstr>Creating  physical database</vt:lpstr>
      <vt:lpstr>ER Diagram &amp; Normalizing Data</vt:lpstr>
      <vt:lpstr>Creating physical Database</vt:lpstr>
      <vt:lpstr>Importing the CSV files</vt:lpstr>
      <vt:lpstr>Creating Relations between tables and Final Logical Schema</vt:lpstr>
      <vt:lpstr>Export the Database into .bak file</vt:lpstr>
      <vt:lpstr>Export DB into SQL Script for Members with outdated ver.</vt:lpstr>
      <vt:lpstr>EDA  Exploratory Data Analysis</vt:lpstr>
      <vt:lpstr>EDA Key Metrics &amp; Questions</vt:lpstr>
      <vt:lpstr>SQL queries</vt:lpstr>
      <vt:lpstr>SQL queries</vt:lpstr>
      <vt:lpstr>Key Findings</vt:lpstr>
      <vt:lpstr>Key Findings</vt:lpstr>
      <vt:lpstr>Key Findings</vt:lpstr>
      <vt:lpstr>Predictive Analysis</vt:lpstr>
      <vt:lpstr>Data preprocessing</vt:lpstr>
      <vt:lpstr>Data preprocessing using Python</vt:lpstr>
      <vt:lpstr>Checking for stationary</vt:lpstr>
      <vt:lpstr>Predictions</vt:lpstr>
      <vt:lpstr>Data Visualization</vt:lpstr>
      <vt:lpstr>Star Schema Using PowerBI</vt:lpstr>
      <vt:lpstr>PowerPoint Presentation</vt:lpstr>
      <vt:lpstr>PowerPoint Presentation</vt:lpstr>
      <vt:lpstr>PowerPoint Presentation</vt:lpstr>
      <vt:lpstr>PowerPoint Presentation</vt:lpstr>
      <vt:lpstr>Recommendations  and solutions study</vt:lpstr>
      <vt:lpstr>Recommendations  for Policymakers</vt:lpstr>
      <vt:lpstr>Recommendations  for Policymakers</vt:lpstr>
      <vt:lpstr>Recommendations  for Policymakers</vt:lpstr>
      <vt:lpstr>Recommendations  for Policymakers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Maher</dc:creator>
  <cp:lastModifiedBy>Maher Mahmoud</cp:lastModifiedBy>
  <cp:revision>90</cp:revision>
  <dcterms:modified xsi:type="dcterms:W3CDTF">2024-10-23T21:44:10Z</dcterms:modified>
</cp:coreProperties>
</file>